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7"/>
  </p:notesMasterIdLst>
  <p:handoutMasterIdLst>
    <p:handoutMasterId r:id="rId48"/>
  </p:handoutMasterIdLst>
  <p:sldIdLst>
    <p:sldId id="283" r:id="rId3"/>
    <p:sldId id="257" r:id="rId4"/>
    <p:sldId id="258" r:id="rId5"/>
    <p:sldId id="261" r:id="rId6"/>
    <p:sldId id="287" r:id="rId7"/>
    <p:sldId id="280" r:id="rId8"/>
    <p:sldId id="279" r:id="rId9"/>
    <p:sldId id="281" r:id="rId10"/>
    <p:sldId id="262" r:id="rId11"/>
    <p:sldId id="285" r:id="rId12"/>
    <p:sldId id="265" r:id="rId13"/>
    <p:sldId id="282" r:id="rId14"/>
    <p:sldId id="286" r:id="rId15"/>
    <p:sldId id="288" r:id="rId16"/>
    <p:sldId id="289" r:id="rId17"/>
    <p:sldId id="290" r:id="rId18"/>
    <p:sldId id="291" r:id="rId19"/>
    <p:sldId id="292" r:id="rId20"/>
    <p:sldId id="293" r:id="rId21"/>
    <p:sldId id="294" r:id="rId22"/>
    <p:sldId id="295" r:id="rId23"/>
    <p:sldId id="296" r:id="rId24"/>
    <p:sldId id="297" r:id="rId25"/>
    <p:sldId id="298" r:id="rId26"/>
    <p:sldId id="319" r:id="rId27"/>
    <p:sldId id="299" r:id="rId28"/>
    <p:sldId id="300" r:id="rId29"/>
    <p:sldId id="301" r:id="rId30"/>
    <p:sldId id="302" r:id="rId31"/>
    <p:sldId id="303" r:id="rId32"/>
    <p:sldId id="304" r:id="rId33"/>
    <p:sldId id="305" r:id="rId34"/>
    <p:sldId id="306" r:id="rId35"/>
    <p:sldId id="307" r:id="rId36"/>
    <p:sldId id="308" r:id="rId37"/>
    <p:sldId id="310" r:id="rId38"/>
    <p:sldId id="311" r:id="rId39"/>
    <p:sldId id="312" r:id="rId40"/>
    <p:sldId id="313" r:id="rId41"/>
    <p:sldId id="314" r:id="rId42"/>
    <p:sldId id="315" r:id="rId43"/>
    <p:sldId id="316" r:id="rId44"/>
    <p:sldId id="317" r:id="rId45"/>
    <p:sldId id="31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271" autoAdjust="0"/>
    <p:restoredTop sz="94669" autoAdjust="0"/>
  </p:normalViewPr>
  <p:slideViewPr>
    <p:cSldViewPr>
      <p:cViewPr>
        <p:scale>
          <a:sx n="80" d="100"/>
          <a:sy n="80" d="100"/>
        </p:scale>
        <p:origin x="-2226"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685FD-7E83-426F-98A9-80A5AF307CEF}" type="datetimeFigureOut">
              <a:rPr lang="en-US" smtClean="0"/>
              <a:t>11/24/2014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A8CD83-7C07-49D0-97E1-197D4B8843D3}" type="slidenum">
              <a:rPr lang="en-US" smtClean="0"/>
              <a:t>‹#›</a:t>
            </a:fld>
            <a:endParaRPr lang="en-US"/>
          </a:p>
        </p:txBody>
      </p:sp>
    </p:spTree>
    <p:extLst>
      <p:ext uri="{BB962C8B-B14F-4D97-AF65-F5344CB8AC3E}">
        <p14:creationId xmlns:p14="http://schemas.microsoft.com/office/powerpoint/2010/main" val="595766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E3 Oil Spill Radar</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39842-9564-4A45-B6E7-29529541C7D1}"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Stephanie, Eva, Joel, Omonayo</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8D898-70D6-4293-ABE6-24CBE255671F}" type="slidenum">
              <a:rPr lang="en-US" smtClean="0"/>
              <a:t>‹#›</a:t>
            </a:fld>
            <a:endParaRPr lang="en-US"/>
          </a:p>
        </p:txBody>
      </p:sp>
    </p:spTree>
    <p:extLst>
      <p:ext uri="{BB962C8B-B14F-4D97-AF65-F5344CB8AC3E}">
        <p14:creationId xmlns:p14="http://schemas.microsoft.com/office/powerpoint/2010/main" val="7718838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8306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265357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237144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2155314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22</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23</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25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27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28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29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E3 Oil Spill Radar</a:t>
            </a:r>
            <a:endParaRPr lang="en-US"/>
          </a:p>
        </p:txBody>
      </p:sp>
      <p:sp>
        <p:nvSpPr>
          <p:cNvPr id="5" name="Slide Number Placeholder 4"/>
          <p:cNvSpPr>
            <a:spLocks noGrp="1"/>
          </p:cNvSpPr>
          <p:nvPr>
            <p:ph type="sldNum" sz="quarter" idx="11"/>
          </p:nvPr>
        </p:nvSpPr>
        <p:spPr/>
        <p:txBody>
          <a:bodyPr/>
          <a:lstStyle/>
          <a:p>
            <a:fld id="{A688D898-70D6-4293-ABE6-24CBE255671F}" type="slidenum">
              <a:rPr lang="en-US" smtClean="0"/>
              <a:t>30</a:t>
            </a:fld>
            <a:endParaRPr lang="en-US"/>
          </a:p>
        </p:txBody>
      </p:sp>
    </p:spTree>
    <p:extLst>
      <p:ext uri="{BB962C8B-B14F-4D97-AF65-F5344CB8AC3E}">
        <p14:creationId xmlns:p14="http://schemas.microsoft.com/office/powerpoint/2010/main" val="303635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31</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579D9-5255-4BC0-9C72-2A5E0CD4C03F}"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04274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pPr/>
              <a:t>44</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5</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6</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7</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8</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9</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88D898-70D6-4293-ABE6-24CBE255671F}" type="slidenum">
              <a:rPr lang="en-US" smtClean="0"/>
              <a:t>10</a:t>
            </a:fld>
            <a:endParaRPr lang="en-US"/>
          </a:p>
        </p:txBody>
      </p:sp>
      <p:sp>
        <p:nvSpPr>
          <p:cNvPr id="6" name="Header Placeholder 5"/>
          <p:cNvSpPr>
            <a:spLocks noGrp="1"/>
          </p:cNvSpPr>
          <p:nvPr>
            <p:ph type="hdr" sz="quarter" idx="12"/>
          </p:nvPr>
        </p:nvSpPr>
        <p:spPr/>
        <p:txBody>
          <a:bodyPr/>
          <a:lstStyle/>
          <a:p>
            <a:r>
              <a:rPr lang="en-US" smtClean="0"/>
              <a:t>E3 Oil Spill Radar</a:t>
            </a:r>
            <a:endParaRPr lang="en-US"/>
          </a:p>
        </p:txBody>
      </p:sp>
    </p:spTree>
    <p:extLst>
      <p:ext uri="{BB962C8B-B14F-4D97-AF65-F5344CB8AC3E}">
        <p14:creationId xmlns:p14="http://schemas.microsoft.com/office/powerpoint/2010/main" val="103137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0E13F2-5FCD-471A-B305-D9DD2BE80D3B}" type="datetime1">
              <a:rPr lang="en-US" smtClean="0"/>
              <a:t>11/24/2014</a:t>
            </a:fld>
            <a:endParaRPr lang="en-US"/>
          </a:p>
        </p:txBody>
      </p:sp>
      <p:sp>
        <p:nvSpPr>
          <p:cNvPr id="19" name="Footer Placeholder 18"/>
          <p:cNvSpPr>
            <a:spLocks noGrp="1"/>
          </p:cNvSpPr>
          <p:nvPr>
            <p:ph type="ftr" sz="quarter" idx="11"/>
          </p:nvPr>
        </p:nvSpPr>
        <p:spPr/>
        <p:txBody>
          <a:bodyPr/>
          <a:lstStyle/>
          <a:p>
            <a:r>
              <a:rPr lang="en-US" smtClean="0"/>
              <a:t>Speaker:</a:t>
            </a:r>
            <a:endParaRPr lang="en-US"/>
          </a:p>
        </p:txBody>
      </p:sp>
      <p:sp>
        <p:nvSpPr>
          <p:cNvPr id="27" name="Slide Number Placeholder 26"/>
          <p:cNvSpPr>
            <a:spLocks noGrp="1"/>
          </p:cNvSpPr>
          <p:nvPr>
            <p:ph type="sldNum" sz="quarter" idx="12"/>
          </p:nvPr>
        </p:nvSpPr>
        <p:spPr/>
        <p:txBody>
          <a:bodyPr/>
          <a:lstStyle/>
          <a:p>
            <a:fld id="{95683250-CABC-4D2E-9FB9-ECB5D16CF9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DF0F15-4F44-4504-91FC-E8A8D82BD5CC}" type="datetime1">
              <a:rPr lang="en-US" smtClean="0"/>
              <a:t>11/24/2014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CB7CA-6231-43C2-A23A-72A285945979}" type="datetime1">
              <a:rPr lang="en-US" smtClean="0"/>
              <a:t>11/24/2014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5AB8251-52A9-4B05-BE0E-97C679D394B5}" type="datetime1">
              <a:rPr lang="en-US" smtClean="0">
                <a:solidFill>
                  <a:srgbClr val="EEECE1">
                    <a:shade val="90000"/>
                  </a:srgbClr>
                </a:solidFill>
              </a:rPr>
              <a:pPr/>
              <a:t>11/24/2014</a:t>
            </a:fld>
            <a:endParaRPr lang="en-US">
              <a:solidFill>
                <a:srgbClr val="EEECE1">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27" name="Slide Number Placeholder 2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97966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B3C288-A9DF-4D6D-813D-E527F73EF36E}" type="datetime1">
              <a:rPr lang="en-US" smtClean="0">
                <a:solidFill>
                  <a:srgbClr val="EEECE1">
                    <a:shade val="90000"/>
                  </a:srgbClr>
                </a:solidFill>
              </a:rPr>
              <a:pPr/>
              <a:t>11/24/2014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70811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980291-B4DF-41AA-870D-A6FE2AC57D4B}" type="datetime1">
              <a:rPr lang="en-US" smtClean="0">
                <a:solidFill>
                  <a:srgbClr val="EEECE1">
                    <a:shade val="90000"/>
                  </a:srgbClr>
                </a:solidFill>
              </a:rPr>
              <a:pPr/>
              <a:t>11/24/2014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08982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6FA60F-3EEE-41B8-A03C-31EDEECCFF91}" type="datetime1">
              <a:rPr lang="en-US" smtClean="0">
                <a:solidFill>
                  <a:srgbClr val="EEECE1">
                    <a:shade val="90000"/>
                  </a:srgbClr>
                </a:solidFill>
              </a:rPr>
              <a:pPr/>
              <a:t>11/24/2014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411145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4223C3-3361-44C6-990D-7D96795FBB19}" type="datetime1">
              <a:rPr lang="en-US" smtClean="0">
                <a:solidFill>
                  <a:srgbClr val="EEECE1">
                    <a:shade val="90000"/>
                  </a:srgbClr>
                </a:solidFill>
              </a:rPr>
              <a:pPr/>
              <a:t>11/24/2014</a:t>
            </a:fld>
            <a:endParaRPr lang="en-US">
              <a:solidFill>
                <a:srgbClr val="EEECE1">
                  <a:shade val="90000"/>
                </a:srgbClr>
              </a:solidFill>
            </a:endParaRPr>
          </a:p>
        </p:txBody>
      </p:sp>
      <p:sp>
        <p:nvSpPr>
          <p:cNvPr id="8" name="Footer Placeholder 7"/>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9" name="Slide Number Placeholder 8"/>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45663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775998-3134-4FCF-B43C-EF9F009F9DF3}" type="datetime1">
              <a:rPr lang="en-US" smtClean="0">
                <a:solidFill>
                  <a:srgbClr val="EEECE1">
                    <a:shade val="90000"/>
                  </a:srgbClr>
                </a:solidFill>
              </a:rPr>
              <a:pPr/>
              <a:t>11/24/2014</a:t>
            </a:fld>
            <a:endParaRPr lang="en-US">
              <a:solidFill>
                <a:srgbClr val="EEECE1">
                  <a:shade val="90000"/>
                </a:srgbClr>
              </a:solidFill>
            </a:endParaRPr>
          </a:p>
        </p:txBody>
      </p:sp>
      <p:sp>
        <p:nvSpPr>
          <p:cNvPr id="4" name="Footer Placeholder 3"/>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5" name="Slide Number Placeholder 4"/>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82320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B210-602F-4A7A-89F1-B1AF2A40FA43}" type="datetime1">
              <a:rPr lang="en-US" smtClean="0">
                <a:solidFill>
                  <a:srgbClr val="EEECE1">
                    <a:shade val="90000"/>
                  </a:srgbClr>
                </a:solidFill>
              </a:rPr>
              <a:pPr/>
              <a:t>11/24/2014</a:t>
            </a:fld>
            <a:endParaRPr lang="en-US">
              <a:solidFill>
                <a:srgbClr val="EEECE1">
                  <a:shade val="90000"/>
                </a:srgbClr>
              </a:solidFill>
            </a:endParaRPr>
          </a:p>
        </p:txBody>
      </p:sp>
      <p:sp>
        <p:nvSpPr>
          <p:cNvPr id="3" name="Footer Placeholder 2"/>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4" name="Slide Number Placeholder 3"/>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100946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635851-9E72-4D16-AFEA-1ED5B00008C2}" type="datetime1">
              <a:rPr lang="en-US" smtClean="0">
                <a:solidFill>
                  <a:srgbClr val="EEECE1">
                    <a:shade val="90000"/>
                  </a:srgbClr>
                </a:solidFill>
              </a:rPr>
              <a:pPr/>
              <a:t>11/24/2014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307172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8F419D-EB50-4E2F-879E-CC0C0B674877}" type="datetime1">
              <a:rPr lang="en-US" smtClean="0"/>
              <a:t>11/24/2014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D7A929-CDF8-4959-9845-D4E3386990B9}" type="datetime1">
              <a:rPr lang="en-US" smtClean="0">
                <a:solidFill>
                  <a:srgbClr val="EEECE1">
                    <a:shade val="90000"/>
                  </a:srgbClr>
                </a:solidFill>
              </a:rPr>
              <a:pPr/>
              <a:t>11/24/2014</a:t>
            </a:fld>
            <a:endParaRPr lang="en-US">
              <a:solidFill>
                <a:srgbClr val="EEECE1">
                  <a:shade val="90000"/>
                </a:srgbClr>
              </a:solidFill>
            </a:endParaRPr>
          </a:p>
        </p:txBody>
      </p:sp>
      <p:sp>
        <p:nvSpPr>
          <p:cNvPr id="6" name="Footer Placeholder 5"/>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13502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F44FE2-57BA-41CA-B1D5-E34D17A9DCDD}" type="datetime1">
              <a:rPr lang="en-US" smtClean="0">
                <a:solidFill>
                  <a:srgbClr val="EEECE1">
                    <a:shade val="90000"/>
                  </a:srgbClr>
                </a:solidFill>
              </a:rPr>
              <a:pPr/>
              <a:t>11/24/2014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5545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73C2F0-F654-472F-B28D-297A09CB1BE1}" type="datetime1">
              <a:rPr lang="en-US" smtClean="0">
                <a:solidFill>
                  <a:srgbClr val="EEECE1">
                    <a:shade val="90000"/>
                  </a:srgbClr>
                </a:solidFill>
              </a:rPr>
              <a:pPr/>
              <a:t>11/24/2014</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r>
              <a:rPr lang="en-US" smtClean="0">
                <a:solidFill>
                  <a:srgbClr val="EEECE1">
                    <a:shade val="90000"/>
                  </a:srgbClr>
                </a:solidFill>
              </a:rPr>
              <a:t>Speaker: Joel Watson</a:t>
            </a:r>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84732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7CCF5E-2F9A-4786-8494-B9AA2482F849}" type="datetime1">
              <a:rPr lang="en-US" smtClean="0"/>
              <a:t>11/24/2014</a:t>
            </a:fld>
            <a:endParaRPr lang="en-US"/>
          </a:p>
        </p:txBody>
      </p:sp>
      <p:sp>
        <p:nvSpPr>
          <p:cNvPr id="5" name="Footer Placeholder 4"/>
          <p:cNvSpPr>
            <a:spLocks noGrp="1"/>
          </p:cNvSpPr>
          <p:nvPr>
            <p:ph type="ftr" sz="quarter" idx="11"/>
          </p:nvPr>
        </p:nvSpPr>
        <p:spPr/>
        <p:txBody>
          <a:bodyPr/>
          <a:lstStyle/>
          <a:p>
            <a:r>
              <a:rPr lang="en-US" smtClean="0"/>
              <a:t>Speaker:</a:t>
            </a:r>
            <a:endParaRPr lang="en-US"/>
          </a:p>
        </p:txBody>
      </p:sp>
      <p:sp>
        <p:nvSpPr>
          <p:cNvPr id="6" name="Slide Number Placeholder 5"/>
          <p:cNvSpPr>
            <a:spLocks noGrp="1"/>
          </p:cNvSpPr>
          <p:nvPr>
            <p:ph type="sldNum" sz="quarter" idx="12"/>
          </p:nvPr>
        </p:nvSpPr>
        <p:spPr/>
        <p:txBody>
          <a:bodyPr/>
          <a:lstStyle/>
          <a:p>
            <a:fld id="{95683250-CABC-4D2E-9FB9-ECB5D16CF9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5C9D-2A9B-4A0B-9233-C4A97E6825EF}" type="datetime1">
              <a:rPr lang="en-US" smtClean="0"/>
              <a:t>11/24/2014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DF7FC1-6EEC-4639-849E-F2871275D9AE}" type="datetime1">
              <a:rPr lang="en-US" smtClean="0"/>
              <a:t>11/24/2014</a:t>
            </a:fld>
            <a:endParaRPr lang="en-US"/>
          </a:p>
        </p:txBody>
      </p:sp>
      <p:sp>
        <p:nvSpPr>
          <p:cNvPr id="8" name="Footer Placeholder 7"/>
          <p:cNvSpPr>
            <a:spLocks noGrp="1"/>
          </p:cNvSpPr>
          <p:nvPr>
            <p:ph type="ftr" sz="quarter" idx="11"/>
          </p:nvPr>
        </p:nvSpPr>
        <p:spPr/>
        <p:txBody>
          <a:bodyPr/>
          <a:lstStyle/>
          <a:p>
            <a:r>
              <a:rPr lang="en-US" smtClean="0"/>
              <a:t>Speaker:</a:t>
            </a:r>
            <a:endParaRPr lang="en-US"/>
          </a:p>
        </p:txBody>
      </p:sp>
      <p:sp>
        <p:nvSpPr>
          <p:cNvPr id="9" name="Slide Number Placeholder 8"/>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E721DC-D3E2-41CA-B211-73A5C66ED179}" type="datetime1">
              <a:rPr lang="en-US" smtClean="0"/>
              <a:t>11/24/2014</a:t>
            </a:fld>
            <a:endParaRPr lang="en-US"/>
          </a:p>
        </p:txBody>
      </p:sp>
      <p:sp>
        <p:nvSpPr>
          <p:cNvPr id="4" name="Footer Placeholder 3"/>
          <p:cNvSpPr>
            <a:spLocks noGrp="1"/>
          </p:cNvSpPr>
          <p:nvPr>
            <p:ph type="ftr" sz="quarter" idx="11"/>
          </p:nvPr>
        </p:nvSpPr>
        <p:spPr/>
        <p:txBody>
          <a:bodyPr/>
          <a:lstStyle/>
          <a:p>
            <a:r>
              <a:rPr lang="en-US" smtClean="0"/>
              <a:t>Speaker:</a:t>
            </a:r>
            <a:endParaRPr lang="en-US"/>
          </a:p>
        </p:txBody>
      </p:sp>
      <p:sp>
        <p:nvSpPr>
          <p:cNvPr id="5" name="Slide Number Placeholder 4"/>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3D82F-5667-4848-BE60-16EC11B8B20E}" type="datetime1">
              <a:rPr lang="en-US" smtClean="0"/>
              <a:t>11/24/2014</a:t>
            </a:fld>
            <a:endParaRPr lang="en-US"/>
          </a:p>
        </p:txBody>
      </p:sp>
      <p:sp>
        <p:nvSpPr>
          <p:cNvPr id="3" name="Footer Placeholder 2"/>
          <p:cNvSpPr>
            <a:spLocks noGrp="1"/>
          </p:cNvSpPr>
          <p:nvPr>
            <p:ph type="ftr" sz="quarter" idx="11"/>
          </p:nvPr>
        </p:nvSpPr>
        <p:spPr/>
        <p:txBody>
          <a:bodyPr/>
          <a:lstStyle/>
          <a:p>
            <a:r>
              <a:rPr lang="en-US" smtClean="0"/>
              <a:t>Speaker:</a:t>
            </a:r>
            <a:endParaRPr lang="en-US"/>
          </a:p>
        </p:txBody>
      </p:sp>
      <p:sp>
        <p:nvSpPr>
          <p:cNvPr id="4" name="Slide Number Placeholder 3"/>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FD3151-445D-4570-856D-1FF3B45D8B0C}" type="datetime1">
              <a:rPr lang="en-US" smtClean="0"/>
              <a:t>11/24/2014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p:txBody>
          <a:bodyPr/>
          <a:lstStyle/>
          <a:p>
            <a:fld id="{95683250-CABC-4D2E-9FB9-ECB5D16CF9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5F09B9-AFB1-4DCA-91F0-3F652406B832}" type="datetime1">
              <a:rPr lang="en-US" smtClean="0"/>
              <a:t>11/24/2014</a:t>
            </a:fld>
            <a:endParaRPr lang="en-US"/>
          </a:p>
        </p:txBody>
      </p:sp>
      <p:sp>
        <p:nvSpPr>
          <p:cNvPr id="6" name="Footer Placeholder 5"/>
          <p:cNvSpPr>
            <a:spLocks noGrp="1"/>
          </p:cNvSpPr>
          <p:nvPr>
            <p:ph type="ftr" sz="quarter" idx="11"/>
          </p:nvPr>
        </p:nvSpPr>
        <p:spPr/>
        <p:txBody>
          <a:bodyPr/>
          <a:lstStyle/>
          <a:p>
            <a:r>
              <a:rPr lang="en-US" smtClean="0"/>
              <a:t>Speaker:</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683250-CABC-4D2E-9FB9-ECB5D16CF90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C108C8-6935-43DD-95B8-AEB13274C738}" type="datetime1">
              <a:rPr lang="en-US" smtClean="0"/>
              <a:t>11/24/2014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Speaker:</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683250-CABC-4D2E-9FB9-ECB5D16CF90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C2630E-496D-4677-873C-14293A7C3E59}" type="datetime1">
              <a:rPr lang="en-US" smtClean="0">
                <a:solidFill>
                  <a:srgbClr val="EEECE1">
                    <a:shade val="90000"/>
                  </a:srgbClr>
                </a:solidFill>
              </a:rPr>
              <a:pPr/>
              <a:t>11/24/2014</a:t>
            </a:fld>
            <a:endParaRPr lang="en-US">
              <a:solidFill>
                <a:srgbClr val="EEECE1">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EEECE1">
                    <a:shade val="90000"/>
                  </a:srgbClr>
                </a:solidFill>
              </a:rPr>
              <a:t>Speaker: Joel Watson</a:t>
            </a:r>
            <a:endParaRPr lang="en-US">
              <a:solidFill>
                <a:srgbClr val="EEECE1">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0797F1-65DA-4BD6-AC9C-9F81ABA2C1B8}" type="slidenum">
              <a:rPr lang="en-US" smtClean="0">
                <a:solidFill>
                  <a:srgbClr val="EEECE1">
                    <a:shade val="90000"/>
                  </a:srgbClr>
                </a:solidFill>
              </a:rPr>
              <a:pPr/>
              <a:t>‹#›</a:t>
            </a:fld>
            <a:endParaRPr lang="en-US">
              <a:solidFill>
                <a:srgbClr val="EEECE1">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588431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EEL 4911C Senior Design:</a:t>
            </a:r>
            <a:br>
              <a:rPr lang="en-US" dirty="0" smtClean="0"/>
            </a:br>
            <a:r>
              <a:rPr lang="en-US" dirty="0" smtClean="0"/>
              <a:t>E3 Oil Spill Radar Project</a:t>
            </a:r>
            <a:endParaRPr lang="en-US" dirty="0"/>
          </a:p>
        </p:txBody>
      </p:sp>
      <p:sp>
        <p:nvSpPr>
          <p:cNvPr id="3" name="Subtitle 2"/>
          <p:cNvSpPr>
            <a:spLocks noGrp="1"/>
          </p:cNvSpPr>
          <p:nvPr>
            <p:ph type="subTitle" idx="1"/>
          </p:nvPr>
        </p:nvSpPr>
        <p:spPr>
          <a:xfrm>
            <a:off x="152400" y="3276600"/>
            <a:ext cx="8235696" cy="1752600"/>
          </a:xfrm>
        </p:spPr>
        <p:txBody>
          <a:bodyPr/>
          <a:lstStyle/>
          <a:p>
            <a:pPr algn="ctr"/>
            <a:r>
              <a:rPr lang="en-US" dirty="0" smtClean="0"/>
              <a:t>Eva </a:t>
            </a:r>
            <a:r>
              <a:rPr lang="en-US" dirty="0" err="1" smtClean="0"/>
              <a:t>Ulibarri</a:t>
            </a:r>
            <a:r>
              <a:rPr lang="en-US" dirty="0" smtClean="0"/>
              <a:t>, Joel Watson, </a:t>
            </a:r>
          </a:p>
          <a:p>
            <a:pPr algn="ctr"/>
            <a:r>
              <a:rPr lang="en-US" dirty="0" err="1" smtClean="0"/>
              <a:t>Omonayo</a:t>
            </a:r>
            <a:r>
              <a:rPr lang="en-US" dirty="0" smtClean="0"/>
              <a:t> </a:t>
            </a:r>
            <a:r>
              <a:rPr lang="en-US" dirty="0" err="1" smtClean="0"/>
              <a:t>Bolufawi</a:t>
            </a:r>
            <a:r>
              <a:rPr lang="en-US" dirty="0" smtClean="0"/>
              <a:t>, </a:t>
            </a:r>
            <a:r>
              <a:rPr lang="en-US" dirty="0"/>
              <a:t>Stephanie </a:t>
            </a:r>
            <a:r>
              <a:rPr lang="en-US" dirty="0" smtClean="0"/>
              <a:t>Anderson</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a:t>
            </a:fld>
            <a:endParaRPr lang="en-US"/>
          </a:p>
        </p:txBody>
      </p:sp>
    </p:spTree>
    <p:extLst>
      <p:ext uri="{BB962C8B-B14F-4D97-AF65-F5344CB8AC3E}">
        <p14:creationId xmlns:p14="http://schemas.microsoft.com/office/powerpoint/2010/main" val="357107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10</a:t>
            </a:fld>
            <a:endParaRPr lang="en-US"/>
          </a:p>
        </p:txBody>
      </p:sp>
      <p:pic>
        <p:nvPicPr>
          <p:cNvPr id="8" name="Picture 7" descr="C:\Users\steph_000\Downloads\FullSizeRender.jpg"/>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1752600"/>
            <a:ext cx="4038600" cy="4343400"/>
          </a:xfrm>
          <a:prstGeom prst="rect">
            <a:avLst/>
          </a:prstGeom>
          <a:noFill/>
          <a:ln>
            <a:noFill/>
          </a:ln>
        </p:spPr>
      </p:pic>
      <p:pic>
        <p:nvPicPr>
          <p:cNvPr id="9" name="Picture 8"/>
          <p:cNvPicPr/>
          <p:nvPr/>
        </p:nvPicPr>
        <p:blipFill rotWithShape="1">
          <a:blip r:embed="rId4" cstate="screen">
            <a:extLst>
              <a:ext uri="{28A0092B-C50C-407E-A947-70E740481C1C}">
                <a14:useLocalDpi xmlns:a14="http://schemas.microsoft.com/office/drawing/2010/main"/>
              </a:ext>
            </a:extLst>
          </a:blip>
          <a:srcRect/>
          <a:stretch/>
        </p:blipFill>
        <p:spPr bwMode="auto">
          <a:xfrm>
            <a:off x="4800600" y="1752600"/>
            <a:ext cx="3817627" cy="4370686"/>
          </a:xfrm>
          <a:prstGeom prst="rect">
            <a:avLst/>
          </a:prstGeom>
          <a:noFill/>
          <a:ln w="9525">
            <a:noFill/>
            <a:miter lim="800000"/>
            <a:headEnd/>
            <a:tailEnd/>
          </a:ln>
        </p:spPr>
      </p:pic>
    </p:spTree>
    <p:extLst>
      <p:ext uri="{BB962C8B-B14F-4D97-AF65-F5344CB8AC3E}">
        <p14:creationId xmlns:p14="http://schemas.microsoft.com/office/powerpoint/2010/main" val="132174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3" name="Subtitle 2"/>
          <p:cNvSpPr>
            <a:spLocks noGrp="1"/>
          </p:cNvSpPr>
          <p:nvPr>
            <p:ph type="subTitle" idx="1"/>
          </p:nvPr>
        </p:nvSpPr>
        <p:spPr>
          <a:xfrm>
            <a:off x="228600" y="1371600"/>
            <a:ext cx="8686800" cy="5181600"/>
          </a:xfrm>
        </p:spPr>
        <p:txBody>
          <a:bodyPr>
            <a:noAutofit/>
          </a:bodyPr>
          <a:lstStyle/>
          <a:p>
            <a:pPr marL="457200" indent="-457200" algn="l">
              <a:buFont typeface="Arial" panose="020B0604020202020204" pitchFamily="34" charset="0"/>
              <a:buChar char="•"/>
            </a:pPr>
            <a:r>
              <a:rPr lang="en-US" sz="2800" dirty="0" smtClean="0"/>
              <a:t>The wave generator was created by the previous year’s team</a:t>
            </a:r>
          </a:p>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r>
              <a:rPr lang="en-US" sz="2800" dirty="0" smtClean="0"/>
              <a:t>The </a:t>
            </a:r>
            <a:r>
              <a:rPr lang="en-US" sz="2800" dirty="0"/>
              <a:t>wave generator </a:t>
            </a:r>
            <a:r>
              <a:rPr lang="en-US" sz="2800" dirty="0" smtClean="0"/>
              <a:t>creates </a:t>
            </a:r>
            <a:r>
              <a:rPr lang="en-US" sz="2800" dirty="0"/>
              <a:t>waves with a height of 2.8 centimeters at a frequency of up to </a:t>
            </a:r>
            <a:r>
              <a:rPr lang="en-US" sz="2800" dirty="0" smtClean="0"/>
              <a:t>5Hz</a:t>
            </a:r>
          </a:p>
          <a:p>
            <a:pPr marL="457200" indent="-457200" algn="l">
              <a:buFont typeface="Arial" panose="020B0604020202020204" pitchFamily="34" charset="0"/>
              <a:buChar char="•"/>
            </a:pPr>
            <a:r>
              <a:rPr lang="en-US" sz="2800" dirty="0"/>
              <a:t>The waves must be </a:t>
            </a:r>
            <a:r>
              <a:rPr lang="en-US" sz="2800" dirty="0" smtClean="0"/>
              <a:t>gravity style waves, as they represent the ocean’s surface</a:t>
            </a:r>
          </a:p>
          <a:p>
            <a:pPr marL="457200" indent="-457200" algn="l">
              <a:buFont typeface="Arial" panose="020B0604020202020204" pitchFamily="34" charset="0"/>
              <a:buChar char="•"/>
            </a:pPr>
            <a:r>
              <a:rPr lang="en-US" sz="2800" dirty="0" smtClean="0"/>
              <a:t>The </a:t>
            </a:r>
            <a:r>
              <a:rPr lang="en-US" sz="2800" dirty="0"/>
              <a:t>wave </a:t>
            </a:r>
            <a:r>
              <a:rPr lang="en-US" sz="2800" dirty="0" smtClean="0"/>
              <a:t>generator </a:t>
            </a:r>
            <a:r>
              <a:rPr lang="en-US" sz="2800" dirty="0"/>
              <a:t>must be controlled from the GUI </a:t>
            </a:r>
            <a:r>
              <a:rPr lang="en-US" sz="2800" dirty="0" smtClean="0"/>
              <a:t>where </a:t>
            </a:r>
            <a:r>
              <a:rPr lang="en-US" sz="2800" dirty="0"/>
              <a:t>the user </a:t>
            </a:r>
            <a:r>
              <a:rPr lang="en-US" sz="2800" dirty="0" smtClean="0"/>
              <a:t>provides </a:t>
            </a:r>
            <a:r>
              <a:rPr lang="en-US" sz="2800" dirty="0"/>
              <a:t>an input </a:t>
            </a:r>
            <a:r>
              <a:rPr lang="en-US" sz="2800" dirty="0" smtClean="0"/>
              <a:t>frequency</a:t>
            </a:r>
          </a:p>
        </p:txBody>
      </p:sp>
      <p:sp>
        <p:nvSpPr>
          <p:cNvPr id="10"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11</a:t>
            </a:fld>
            <a:endParaRPr lang="en-US"/>
          </a:p>
        </p:txBody>
      </p:sp>
    </p:spTree>
    <p:extLst>
      <p:ext uri="{BB962C8B-B14F-4D97-AF65-F5344CB8AC3E}">
        <p14:creationId xmlns:p14="http://schemas.microsoft.com/office/powerpoint/2010/main" val="221957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a:t>The chosen gear motor for the wave generator </a:t>
            </a:r>
            <a:r>
              <a:rPr lang="en-US" dirty="0" smtClean="0"/>
              <a:t>is </a:t>
            </a:r>
            <a:r>
              <a:rPr lang="en-US" dirty="0"/>
              <a:t>12V brushed DC </a:t>
            </a:r>
            <a:endParaRPr lang="en-US" dirty="0" smtClean="0"/>
          </a:p>
          <a:p>
            <a:pPr marL="457200" indent="-457200" algn="l">
              <a:buFont typeface="Arial" panose="020B0604020202020204" pitchFamily="34" charset="0"/>
              <a:buChar char="•"/>
            </a:pPr>
            <a:r>
              <a:rPr lang="en-US" dirty="0"/>
              <a:t>This motor contains a 102:083:1 metal gearbox </a:t>
            </a:r>
            <a:r>
              <a:rPr lang="en-US" dirty="0" smtClean="0"/>
              <a:t>and has a 0.61” long, 6mm diameter D shaped output shaft</a:t>
            </a:r>
          </a:p>
          <a:p>
            <a:pPr marL="457200" indent="-457200" algn="l">
              <a:buFont typeface="Arial" panose="020B0604020202020204" pitchFamily="34" charset="0"/>
              <a:buChar char="•"/>
            </a:pPr>
            <a:r>
              <a:rPr lang="en-US" dirty="0"/>
              <a:t>The motor </a:t>
            </a:r>
            <a:r>
              <a:rPr lang="en-US" dirty="0" smtClean="0"/>
              <a:t>allows </a:t>
            </a:r>
            <a:r>
              <a:rPr lang="en-US" dirty="0"/>
              <a:t>the user to specify the angular frequency; the angular frequency is then translated to the rate of rotor rotations </a:t>
            </a:r>
            <a:endParaRPr lang="en-US" dirty="0" smtClean="0"/>
          </a:p>
          <a:p>
            <a:pPr marL="457200" indent="-457200" algn="l">
              <a:buFont typeface="Arial" panose="020B0604020202020204" pitchFamily="34" charset="0"/>
              <a:buChar char="•"/>
            </a:pPr>
            <a:r>
              <a:rPr lang="en-US" dirty="0" smtClean="0"/>
              <a:t>It will generate waves in the longitudinal direction</a:t>
            </a:r>
          </a:p>
          <a:p>
            <a:pPr marL="457200" indent="-457200" algn="l">
              <a:buFont typeface="Arial" panose="020B0604020202020204" pitchFamily="34" charset="0"/>
              <a:buChar char="•"/>
            </a:pPr>
            <a:endParaRPr lang="en-US" dirty="0"/>
          </a:p>
        </p:txBody>
      </p:sp>
      <p:sp>
        <p:nvSpPr>
          <p:cNvPr id="6" name="Footer Placeholder 3"/>
          <p:cNvSpPr>
            <a:spLocks noGrp="1"/>
          </p:cNvSpPr>
          <p:nvPr>
            <p:ph type="ftr" sz="quarter" idx="11"/>
          </p:nvPr>
        </p:nvSpPr>
        <p:spPr>
          <a:xfrm>
            <a:off x="5769429" y="6492875"/>
            <a:ext cx="3352800" cy="365125"/>
          </a:xfrm>
        </p:spPr>
        <p:txBody>
          <a:bodyPr/>
          <a:lstStyle/>
          <a:p>
            <a:pPr algn="ctr"/>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12</a:t>
            </a:fld>
            <a:endParaRPr lang="en-US"/>
          </a:p>
        </p:txBody>
      </p:sp>
      <p:pic>
        <p:nvPicPr>
          <p:cNvPr id="7" name="Picture 6" descr="Picture 8.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0" y="4953000"/>
            <a:ext cx="3365500" cy="1803400"/>
          </a:xfrm>
          <a:prstGeom prst="rect">
            <a:avLst/>
          </a:prstGeom>
          <a:noFill/>
          <a:ln>
            <a:noFill/>
          </a:ln>
        </p:spPr>
      </p:pic>
    </p:spTree>
    <p:extLst>
      <p:ext uri="{BB962C8B-B14F-4D97-AF65-F5344CB8AC3E}">
        <p14:creationId xmlns:p14="http://schemas.microsoft.com/office/powerpoint/2010/main" val="121709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Wave Generator</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13</a:t>
            </a:fld>
            <a:endParaRPr lang="en-US"/>
          </a:p>
        </p:txBody>
      </p:sp>
      <p:pic>
        <p:nvPicPr>
          <p:cNvPr id="8" name="Picture 7" descr="image-2.png"/>
          <p:cNvPicPr/>
          <p:nvPr/>
        </p:nvPicPr>
        <p:blipFill rotWithShape="1">
          <a:blip r:embed="rId3" cstate="screen">
            <a:extLst>
              <a:ext uri="{28A0092B-C50C-407E-A947-70E740481C1C}">
                <a14:useLocalDpi xmlns:a14="http://schemas.microsoft.com/office/drawing/2010/main"/>
              </a:ext>
            </a:extLst>
          </a:blip>
          <a:srcRect/>
          <a:stretch/>
        </p:blipFill>
        <p:spPr bwMode="auto">
          <a:xfrm>
            <a:off x="1143000" y="1524000"/>
            <a:ext cx="2971800" cy="5029200"/>
          </a:xfrm>
          <a:prstGeom prst="rect">
            <a:avLst/>
          </a:prstGeom>
          <a:noFill/>
          <a:ln>
            <a:noFill/>
          </a:ln>
          <a:extLst/>
        </p:spPr>
      </p:pic>
      <p:pic>
        <p:nvPicPr>
          <p:cNvPr id="9" name="Content Placeholder 3" descr="image-1.png"/>
          <p:cNvPicPr/>
          <p:nvPr/>
        </p:nvPicPr>
        <p:blipFill rotWithShape="1">
          <a:blip r:embed="rId4" cstate="screen">
            <a:extLst>
              <a:ext uri="{28A0092B-C50C-407E-A947-70E740481C1C}">
                <a14:useLocalDpi xmlns:a14="http://schemas.microsoft.com/office/drawing/2010/main"/>
              </a:ext>
            </a:extLst>
          </a:blip>
          <a:srcRect/>
          <a:stretch/>
        </p:blipFill>
        <p:spPr bwMode="auto">
          <a:xfrm>
            <a:off x="5257800" y="1524000"/>
            <a:ext cx="3200400" cy="4953000"/>
          </a:xfrm>
          <a:prstGeom prst="rect">
            <a:avLst/>
          </a:prstGeom>
          <a:noFill/>
          <a:ln>
            <a:noFill/>
          </a:ln>
          <a:extLst/>
        </p:spPr>
      </p:pic>
    </p:spTree>
    <p:extLst>
      <p:ext uri="{BB962C8B-B14F-4D97-AF65-F5344CB8AC3E}">
        <p14:creationId xmlns:p14="http://schemas.microsoft.com/office/powerpoint/2010/main" val="400232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Weather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PLASTIC</a:t>
            </a:r>
          </a:p>
          <a:p>
            <a:pPr algn="l"/>
            <a:r>
              <a:rPr lang="en-US" dirty="0"/>
              <a:t>	</a:t>
            </a:r>
            <a:r>
              <a:rPr lang="en-US" dirty="0" smtClean="0"/>
              <a:t>- Moldable, cheap, easy to work with</a:t>
            </a:r>
          </a:p>
          <a:p>
            <a:pPr algn="l"/>
            <a:r>
              <a:rPr lang="en-US" dirty="0"/>
              <a:t>	</a:t>
            </a:r>
            <a:r>
              <a:rPr lang="en-US" dirty="0" smtClean="0"/>
              <a:t>- Weather resistant, not permeable</a:t>
            </a:r>
          </a:p>
          <a:p>
            <a:pPr algn="l"/>
            <a:r>
              <a:rPr lang="en-US" dirty="0"/>
              <a:t>	</a:t>
            </a:r>
            <a:r>
              <a:rPr lang="en-US" dirty="0" smtClean="0"/>
              <a:t>- Lightweight</a:t>
            </a:r>
          </a:p>
          <a:p>
            <a:pPr algn="l"/>
            <a:endParaRPr lang="en-US" dirty="0"/>
          </a:p>
          <a:p>
            <a:pPr algn="l"/>
            <a:r>
              <a:rPr lang="en-US" dirty="0" smtClean="0"/>
              <a:t>This will protect from rain, dust and wind meet nonfunctional requirements.</a:t>
            </a:r>
          </a:p>
          <a:p>
            <a:pPr algn="l"/>
            <a:r>
              <a:rPr lang="en-US" dirty="0" smtClean="0"/>
              <a:t>Also, will remain portable.</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14</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25931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fontScale="90000"/>
          </a:bodyPr>
          <a:lstStyle/>
          <a:p>
            <a:pPr algn="l"/>
            <a:r>
              <a:rPr lang="en-US" dirty="0" smtClean="0"/>
              <a:t>Weather Proof Case Concept</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a:t>The </a:t>
            </a:r>
            <a:r>
              <a:rPr lang="en-US" dirty="0" smtClean="0"/>
              <a:t>Linear Actuator and Wave Generator both have electrical components</a:t>
            </a: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15</a:t>
            </a:fld>
            <a:endParaRPr lang="en-US"/>
          </a:p>
        </p:txBody>
      </p:sp>
      <p:sp>
        <p:nvSpPr>
          <p:cNvPr id="6" name="Footer Placeholder 3"/>
          <p:cNvSpPr>
            <a:spLocks noGrp="1"/>
          </p:cNvSpPr>
          <p:nvPr>
            <p:ph type="ftr" sz="quarter" idx="11"/>
          </p:nvPr>
        </p:nvSpPr>
        <p:spPr>
          <a:xfrm>
            <a:off x="5726225" y="6492875"/>
            <a:ext cx="3352800" cy="365125"/>
          </a:xfrm>
        </p:spPr>
        <p:txBody>
          <a:bodyPr/>
          <a:lstStyle/>
          <a:p>
            <a:pPr algn="just"/>
            <a:r>
              <a:rPr lang="en-US" sz="1500" smtClean="0"/>
              <a:t>Speaker: Stephanie Anderson</a:t>
            </a:r>
            <a:endParaRPr lang="en-US" sz="1500" dirty="0"/>
          </a:p>
        </p:txBody>
      </p:sp>
      <p:sp>
        <p:nvSpPr>
          <p:cNvPr id="4" name="Rectangle 3"/>
          <p:cNvSpPr/>
          <p:nvPr/>
        </p:nvSpPr>
        <p:spPr>
          <a:xfrm>
            <a:off x="1410774" y="5917022"/>
            <a:ext cx="1605889" cy="369332"/>
          </a:xfrm>
          <a:prstGeom prst="rect">
            <a:avLst/>
          </a:prstGeom>
        </p:spPr>
        <p:txBody>
          <a:bodyPr wrap="none">
            <a:spAutoFit/>
          </a:bodyPr>
          <a:lstStyle/>
          <a:p>
            <a:r>
              <a:rPr lang="en-US" dirty="0" err="1"/>
              <a:t>Pololu</a:t>
            </a:r>
            <a:r>
              <a:rPr lang="en-US" dirty="0"/>
              <a:t> </a:t>
            </a:r>
            <a:r>
              <a:rPr lang="en-US" dirty="0" err="1"/>
              <a:t>jrk</a:t>
            </a:r>
            <a:r>
              <a:rPr lang="en-US" dirty="0"/>
              <a:t> 12v3</a:t>
            </a:r>
          </a:p>
        </p:txBody>
      </p:sp>
      <p:sp>
        <p:nvSpPr>
          <p:cNvPr id="10" name="Rectangle 9"/>
          <p:cNvSpPr/>
          <p:nvPr/>
        </p:nvSpPr>
        <p:spPr>
          <a:xfrm>
            <a:off x="5804726" y="5904322"/>
            <a:ext cx="2486643" cy="369332"/>
          </a:xfrm>
          <a:prstGeom prst="rect">
            <a:avLst/>
          </a:prstGeom>
        </p:spPr>
        <p:txBody>
          <a:bodyPr wrap="none">
            <a:spAutoFit/>
          </a:bodyPr>
          <a:lstStyle/>
          <a:p>
            <a:r>
              <a:rPr lang="en-US" dirty="0" err="1"/>
              <a:t>Pololu</a:t>
            </a:r>
            <a:r>
              <a:rPr lang="en-US" dirty="0"/>
              <a:t> MC33926 Motor</a:t>
            </a:r>
          </a:p>
        </p:txBody>
      </p:sp>
      <p:sp>
        <p:nvSpPr>
          <p:cNvPr id="1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522481815"/>
              </p:ext>
            </p:extLst>
          </p:nvPr>
        </p:nvGraphicFramePr>
        <p:xfrm>
          <a:off x="608329" y="2590799"/>
          <a:ext cx="3244647" cy="3234147"/>
        </p:xfrm>
        <a:graphic>
          <a:graphicData uri="http://schemas.openxmlformats.org/presentationml/2006/ole">
            <mc:AlternateContent xmlns:mc="http://schemas.openxmlformats.org/markup-compatibility/2006">
              <mc:Choice xmlns:v="urn:schemas-microsoft-com:vml" Requires="v">
                <p:oleObj spid="_x0000_s1032" name="Visio" r:id="rId4" imgW="3390833" imgH="3390794" progId="Visio.Drawing.11">
                  <p:embed/>
                </p:oleObj>
              </mc:Choice>
              <mc:Fallback>
                <p:oleObj name="Visio" r:id="rId4" imgW="3390833" imgH="3390794" progId="Visio.Drawing.11">
                  <p:embed/>
                  <p:pic>
                    <p:nvPicPr>
                      <p:cNvPr id="0" name=""/>
                      <p:cNvPicPr>
                        <a:picLocks noChangeAspect="1" noChangeArrowheads="1"/>
                      </p:cNvPicPr>
                      <p:nvPr/>
                    </p:nvPicPr>
                    <p:blipFill>
                      <a:blip r:embed="rId5"/>
                      <a:srcRect/>
                      <a:stretch>
                        <a:fillRect/>
                      </a:stretch>
                    </p:blipFill>
                    <p:spPr bwMode="auto">
                      <a:xfrm>
                        <a:off x="608329" y="2590799"/>
                        <a:ext cx="3244647" cy="3234147"/>
                      </a:xfrm>
                      <a:prstGeom prst="rect">
                        <a:avLst/>
                      </a:prstGeom>
                      <a:noFill/>
                    </p:spPr>
                  </p:pic>
                </p:oleObj>
              </mc:Fallback>
            </mc:AlternateContent>
          </a:graphicData>
        </a:graphic>
      </p:graphicFrame>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640256"/>
            <a:ext cx="3046269" cy="2922343"/>
          </a:xfrm>
          <a:prstGeom prst="rect">
            <a:avLst/>
          </a:prstGeom>
          <a:noFill/>
          <a:ln>
            <a:noFill/>
          </a:ln>
        </p:spPr>
      </p:pic>
    </p:spTree>
    <p:extLst>
      <p:ext uri="{BB962C8B-B14F-4D97-AF65-F5344CB8AC3E}">
        <p14:creationId xmlns:p14="http://schemas.microsoft.com/office/powerpoint/2010/main" val="54807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Weather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Procedure:</a:t>
            </a:r>
          </a:p>
          <a:p>
            <a:pPr marL="457200" indent="-457200" algn="l">
              <a:buFontTx/>
              <a:buChar char="-"/>
            </a:pPr>
            <a:r>
              <a:rPr lang="en-US" dirty="0" smtClean="0"/>
              <a:t>Based on dimensions, cut the sides for the cubes</a:t>
            </a:r>
          </a:p>
          <a:p>
            <a:pPr marL="457200" indent="-457200" algn="l">
              <a:buFontTx/>
              <a:buChar char="-"/>
            </a:pPr>
            <a:r>
              <a:rPr lang="en-US" dirty="0"/>
              <a:t>Used adhesive </a:t>
            </a:r>
            <a:r>
              <a:rPr lang="en-US" dirty="0" smtClean="0"/>
              <a:t>(methylene chloride)</a:t>
            </a:r>
          </a:p>
          <a:p>
            <a:pPr marL="457200" indent="-457200" algn="l">
              <a:buFontTx/>
              <a:buChar char="-"/>
            </a:pPr>
            <a:r>
              <a:rPr lang="en-US" dirty="0" smtClean="0"/>
              <a:t>Rounded all corners</a:t>
            </a:r>
          </a:p>
          <a:p>
            <a:pPr marL="457200" indent="-457200" algn="l">
              <a:buFontTx/>
              <a:buChar char="-"/>
            </a:pPr>
            <a:r>
              <a:rPr lang="en-US" dirty="0" smtClean="0"/>
              <a:t>Use Acrylic hinges</a:t>
            </a:r>
          </a:p>
          <a:p>
            <a:pPr marL="457200" indent="-457200" algn="l">
              <a:buFontTx/>
              <a:buChar char="-"/>
            </a:pPr>
            <a:r>
              <a:rPr lang="en-US" dirty="0" smtClean="0"/>
              <a:t>Sand with 1000 grit sandpaper</a:t>
            </a:r>
          </a:p>
          <a:p>
            <a:pPr marL="457200" indent="-457200" algn="l">
              <a:buFontTx/>
              <a:buChar char="-"/>
            </a:pPr>
            <a:r>
              <a:rPr lang="en-US" dirty="0" smtClean="0"/>
              <a:t>Polish to remove scratches</a:t>
            </a:r>
          </a:p>
          <a:p>
            <a:pPr marL="457200" indent="-457200" algn="l">
              <a:buFontTx/>
              <a:buChar char="-"/>
            </a:pPr>
            <a:endParaRPr lang="en-US" dirty="0" smtClean="0"/>
          </a:p>
          <a:p>
            <a:pPr marL="457200" indent="-457200" algn="l">
              <a:buFontTx/>
              <a:buChar char="-"/>
            </a:pPr>
            <a:r>
              <a:rPr lang="en-US" dirty="0" smtClean="0"/>
              <a:t>Need:	-Hinges to secure</a:t>
            </a:r>
          </a:p>
          <a:p>
            <a:pPr marL="1828800" lvl="3" indent="-457200" algn="l">
              <a:buFontTx/>
              <a:buChar char="-"/>
            </a:pPr>
            <a:r>
              <a:rPr lang="en-US" sz="2600" dirty="0" smtClean="0"/>
              <a:t>-Holes for Plug and Play</a:t>
            </a:r>
          </a:p>
          <a:p>
            <a:pPr marL="457200" indent="-457200" algn="l">
              <a:buFontTx/>
              <a:buChar char="-"/>
            </a:pPr>
            <a:endParaRPr lang="en-US" dirty="0"/>
          </a:p>
          <a:p>
            <a:pPr marL="457200" indent="-457200" algn="l">
              <a:buFontTx/>
              <a:buChar char="-"/>
            </a:pPr>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16</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934092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Weather Proof Case</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Completed Products:</a:t>
            </a:r>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err="1"/>
              <a:t>Pololu</a:t>
            </a:r>
            <a:r>
              <a:rPr lang="en-US" dirty="0"/>
              <a:t> </a:t>
            </a:r>
            <a:r>
              <a:rPr lang="en-US" dirty="0" err="1"/>
              <a:t>jrk</a:t>
            </a:r>
            <a:r>
              <a:rPr lang="en-US" dirty="0"/>
              <a:t> 12v3</a:t>
            </a:r>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17</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19400"/>
            <a:ext cx="2438400" cy="2438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625" y="2863334"/>
            <a:ext cx="2286000" cy="228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2787" y="759194"/>
            <a:ext cx="2748813" cy="27488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0999" y="3648684"/>
            <a:ext cx="2592388" cy="2592388"/>
          </a:xfrm>
          <a:prstGeom prst="rect">
            <a:avLst/>
          </a:prstGeom>
        </p:spPr>
      </p:pic>
      <p:sp>
        <p:nvSpPr>
          <p:cNvPr id="10" name="Rectangle 9"/>
          <p:cNvSpPr/>
          <p:nvPr/>
        </p:nvSpPr>
        <p:spPr>
          <a:xfrm>
            <a:off x="797255" y="5389602"/>
            <a:ext cx="1793545" cy="646331"/>
          </a:xfrm>
          <a:prstGeom prst="rect">
            <a:avLst/>
          </a:prstGeom>
        </p:spPr>
        <p:txBody>
          <a:bodyPr wrap="square">
            <a:spAutoFit/>
          </a:bodyPr>
          <a:lstStyle/>
          <a:p>
            <a:pPr algn="ctr"/>
            <a:r>
              <a:rPr lang="en-US" dirty="0" err="1"/>
              <a:t>Pololu</a:t>
            </a:r>
            <a:r>
              <a:rPr lang="en-US" dirty="0"/>
              <a:t> </a:t>
            </a:r>
            <a:r>
              <a:rPr lang="en-US" dirty="0" err="1"/>
              <a:t>jrk</a:t>
            </a:r>
            <a:r>
              <a:rPr lang="en-US" dirty="0"/>
              <a:t> </a:t>
            </a:r>
            <a:r>
              <a:rPr lang="en-US" dirty="0" smtClean="0"/>
              <a:t>12v3 Linear Actuator</a:t>
            </a:r>
            <a:endParaRPr lang="en-US" dirty="0"/>
          </a:p>
        </p:txBody>
      </p:sp>
      <p:sp>
        <p:nvSpPr>
          <p:cNvPr id="11" name="Rectangle 10"/>
          <p:cNvSpPr/>
          <p:nvPr/>
        </p:nvSpPr>
        <p:spPr>
          <a:xfrm>
            <a:off x="3264982" y="5402302"/>
            <a:ext cx="2486643" cy="646331"/>
          </a:xfrm>
          <a:prstGeom prst="rect">
            <a:avLst/>
          </a:prstGeom>
        </p:spPr>
        <p:txBody>
          <a:bodyPr wrap="none">
            <a:spAutoFit/>
          </a:bodyPr>
          <a:lstStyle/>
          <a:p>
            <a:pPr algn="ctr"/>
            <a:r>
              <a:rPr lang="en-US" dirty="0" err="1"/>
              <a:t>Pololu</a:t>
            </a:r>
            <a:r>
              <a:rPr lang="en-US" dirty="0"/>
              <a:t> MC33926 </a:t>
            </a:r>
            <a:r>
              <a:rPr lang="en-US" dirty="0" smtClean="0"/>
              <a:t>Motor</a:t>
            </a:r>
          </a:p>
          <a:p>
            <a:pPr algn="ctr"/>
            <a:r>
              <a:rPr lang="en-US" dirty="0" smtClean="0"/>
              <a:t>Wave Generator</a:t>
            </a:r>
            <a:endParaRPr lang="en-US" dirty="0"/>
          </a:p>
        </p:txBody>
      </p:sp>
      <p:sp>
        <p:nvSpPr>
          <p:cNvPr id="13" name="Rectangle 12"/>
          <p:cNvSpPr/>
          <p:nvPr/>
        </p:nvSpPr>
        <p:spPr>
          <a:xfrm>
            <a:off x="6975274" y="6250833"/>
            <a:ext cx="1271759" cy="369332"/>
          </a:xfrm>
          <a:prstGeom prst="rect">
            <a:avLst/>
          </a:prstGeom>
        </p:spPr>
        <p:txBody>
          <a:bodyPr wrap="none">
            <a:spAutoFit/>
          </a:bodyPr>
          <a:lstStyle/>
          <a:p>
            <a:pPr algn="ctr"/>
            <a:r>
              <a:rPr lang="en-US" dirty="0" smtClean="0"/>
              <a:t>Both boxes</a:t>
            </a:r>
            <a:endParaRPr lang="en-US" dirty="0"/>
          </a:p>
        </p:txBody>
      </p:sp>
    </p:spTree>
    <p:extLst>
      <p:ext uri="{BB962C8B-B14F-4D97-AF65-F5344CB8AC3E}">
        <p14:creationId xmlns:p14="http://schemas.microsoft.com/office/powerpoint/2010/main" val="2933736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Advertised to Computer Science Department</a:t>
            </a:r>
            <a:r>
              <a:rPr lang="en-US" dirty="0"/>
              <a:t> </a:t>
            </a:r>
            <a:r>
              <a:rPr lang="en-US" dirty="0" smtClean="0"/>
              <a:t>for new programmers to add to the team.</a:t>
            </a:r>
          </a:p>
          <a:p>
            <a:pPr algn="l"/>
            <a:endParaRPr lang="en-US" dirty="0"/>
          </a:p>
          <a:p>
            <a:pPr algn="l"/>
            <a:r>
              <a:rPr lang="en-US" dirty="0" smtClean="0"/>
              <a:t>Two students to add to team in Spring</a:t>
            </a:r>
          </a:p>
          <a:p>
            <a:pPr algn="l"/>
            <a:endParaRPr lang="en-US" dirty="0" smtClean="0"/>
          </a:p>
          <a:p>
            <a:pPr algn="ctr"/>
            <a:r>
              <a:rPr lang="en-US" dirty="0" err="1" smtClean="0"/>
              <a:t>Binh</a:t>
            </a:r>
            <a:r>
              <a:rPr lang="en-US" dirty="0" smtClean="0"/>
              <a:t> </a:t>
            </a:r>
            <a:r>
              <a:rPr lang="en-US" dirty="0" err="1" smtClean="0"/>
              <a:t>Vuong</a:t>
            </a:r>
            <a:endParaRPr lang="en-US" dirty="0" smtClean="0"/>
          </a:p>
          <a:p>
            <a:pPr algn="ctr"/>
            <a:r>
              <a:rPr lang="en-US" dirty="0" smtClean="0"/>
              <a:t>Joseph </a:t>
            </a:r>
            <a:r>
              <a:rPr lang="en-US" dirty="0" err="1" smtClean="0"/>
              <a:t>Deleeuw</a:t>
            </a:r>
            <a:endParaRPr lang="en-US" dirty="0" smtClean="0"/>
          </a:p>
          <a:p>
            <a:pPr algn="ctr"/>
            <a:endParaRPr lang="en-US" dirty="0" smtClean="0"/>
          </a:p>
          <a:p>
            <a:pPr algn="l"/>
            <a:r>
              <a:rPr lang="en-US" dirty="0" smtClean="0"/>
              <a:t>-Will sign up for CIS4930</a:t>
            </a:r>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18</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869046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What has been done:</a:t>
            </a:r>
          </a:p>
          <a:p>
            <a:pPr marL="457200" indent="-457200" algn="l">
              <a:buFont typeface="Arial" panose="020B0604020202020204" pitchFamily="34" charset="0"/>
              <a:buChar char="•"/>
            </a:pPr>
            <a:r>
              <a:rPr lang="en-US" dirty="0" smtClean="0"/>
              <a:t>Uploaded all sample code to the Raspberry Pi</a:t>
            </a:r>
          </a:p>
          <a:p>
            <a:pPr marL="457200" indent="-457200" algn="l">
              <a:buFont typeface="Arial" panose="020B0604020202020204" pitchFamily="34" charset="0"/>
              <a:buChar char="•"/>
            </a:pPr>
            <a:r>
              <a:rPr lang="en-US" dirty="0" smtClean="0"/>
              <a:t>Installed necessary programs to host webserver</a:t>
            </a:r>
          </a:p>
          <a:p>
            <a:pPr marL="457200" indent="-457200" algn="l">
              <a:buFont typeface="Arial" panose="020B0604020202020204" pitchFamily="34" charset="0"/>
              <a:buChar char="•"/>
            </a:pPr>
            <a:r>
              <a:rPr lang="en-US" dirty="0" smtClean="0"/>
              <a:t>-Apache </a:t>
            </a:r>
          </a:p>
          <a:p>
            <a:pPr marL="457200" indent="-457200" algn="l">
              <a:buFont typeface="Arial" panose="020B0604020202020204" pitchFamily="34" charset="0"/>
              <a:buChar char="•"/>
            </a:pPr>
            <a:r>
              <a:rPr lang="en-US" dirty="0" smtClean="0"/>
              <a:t>-MySQL</a:t>
            </a:r>
          </a:p>
          <a:p>
            <a:pPr marL="457200" indent="-457200" algn="l">
              <a:buFont typeface="Arial" panose="020B0604020202020204" pitchFamily="34" charset="0"/>
              <a:buChar char="•"/>
            </a:pPr>
            <a:r>
              <a:rPr lang="en-US" dirty="0" smtClean="0"/>
              <a:t>-PHP</a:t>
            </a:r>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95683250-CABC-4D2E-9FB9-ECB5D16CF900}" type="slidenum">
              <a:rPr lang="en-US" smtClean="0"/>
              <a:t>19</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1"/>
            <a:ext cx="8686800" cy="2057400"/>
          </a:xfrm>
          <a:prstGeom prst="rect">
            <a:avLst/>
          </a:prstGeom>
          <a:noFill/>
          <a:ln>
            <a:noFill/>
          </a:ln>
        </p:spPr>
      </p:pic>
    </p:spTree>
    <p:extLst>
      <p:ext uri="{BB962C8B-B14F-4D97-AF65-F5344CB8AC3E}">
        <p14:creationId xmlns:p14="http://schemas.microsoft.com/office/powerpoint/2010/main" val="170308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410200" cy="1447800"/>
          </a:xfrm>
        </p:spPr>
        <p:txBody>
          <a:bodyPr/>
          <a:lstStyle/>
          <a:p>
            <a:r>
              <a:rPr lang="en-US" dirty="0" smtClean="0"/>
              <a:t>The Design Team</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smtClean="0"/>
              <a:t>Eva </a:t>
            </a:r>
            <a:r>
              <a:rPr lang="en-US" b="1" dirty="0" err="1" smtClean="0"/>
              <a:t>Ulibarri</a:t>
            </a:r>
            <a:r>
              <a:rPr lang="en-US" b="1" dirty="0" smtClean="0"/>
              <a:t>: Project Manager</a:t>
            </a:r>
          </a:p>
          <a:p>
            <a:pPr marL="457200" indent="-457200" algn="l">
              <a:buFont typeface="Arial" panose="020B0604020202020204" pitchFamily="34" charset="0"/>
              <a:buChar char="•"/>
            </a:pPr>
            <a:r>
              <a:rPr lang="en-US" dirty="0" smtClean="0"/>
              <a:t>In charge of email coordination with advisors</a:t>
            </a:r>
          </a:p>
          <a:p>
            <a:pPr marL="457200" indent="-457200" algn="l">
              <a:buFont typeface="Arial" panose="020B0604020202020204" pitchFamily="34" charset="0"/>
              <a:buChar char="•"/>
            </a:pPr>
            <a:r>
              <a:rPr lang="en-US" dirty="0" smtClean="0"/>
              <a:t>Manages/Coordinates tasks of the group</a:t>
            </a:r>
            <a:endParaRPr lang="en-US" dirty="0"/>
          </a:p>
          <a:p>
            <a:pPr marL="457200" indent="-457200" algn="l">
              <a:buFont typeface="Arial" panose="020B0604020202020204" pitchFamily="34" charset="0"/>
              <a:buChar char="•"/>
            </a:pPr>
            <a:r>
              <a:rPr lang="en-US" dirty="0" smtClean="0"/>
              <a:t>Technical Area: Hardware, Electronics</a:t>
            </a:r>
          </a:p>
          <a:p>
            <a:pPr algn="l"/>
            <a:endParaRPr lang="en-US" dirty="0"/>
          </a:p>
          <a:p>
            <a:pPr algn="l"/>
            <a:r>
              <a:rPr lang="en-US" b="1" dirty="0" smtClean="0"/>
              <a:t>Stephanie Anderson:  Project </a:t>
            </a:r>
            <a:r>
              <a:rPr lang="en-US" b="1" dirty="0"/>
              <a:t>Manager</a:t>
            </a:r>
          </a:p>
          <a:p>
            <a:pPr marL="457200" indent="-457200" algn="l">
              <a:buFont typeface="Arial" panose="020B0604020202020204" pitchFamily="34" charset="0"/>
              <a:buChar char="•"/>
            </a:pPr>
            <a:r>
              <a:rPr lang="en-US" dirty="0"/>
              <a:t>In charge of </a:t>
            </a:r>
            <a:r>
              <a:rPr lang="en-US" dirty="0" smtClean="0"/>
              <a:t>scheduling meetings  and rooms</a:t>
            </a:r>
          </a:p>
          <a:p>
            <a:pPr marL="457200" indent="-457200" algn="l">
              <a:buFont typeface="Arial" panose="020B0604020202020204" pitchFamily="34" charset="0"/>
              <a:buChar char="•"/>
            </a:pPr>
            <a:r>
              <a:rPr lang="en-US" dirty="0" smtClean="0"/>
              <a:t>Keeps meeting minutes and records</a:t>
            </a:r>
          </a:p>
          <a:p>
            <a:pPr marL="457200" indent="-457200" algn="l">
              <a:buFont typeface="Arial" panose="020B0604020202020204" pitchFamily="34" charset="0"/>
              <a:buChar char="•"/>
            </a:pPr>
            <a:r>
              <a:rPr lang="en-US" dirty="0" smtClean="0"/>
              <a:t>Technical Area: Knowledge of Antennas, Circuit Design</a:t>
            </a:r>
            <a:endParaRPr lang="en-US" dirty="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2</a:t>
            </a:fld>
            <a:endParaRPr lang="en-US"/>
          </a:p>
        </p:txBody>
      </p:sp>
    </p:spTree>
    <p:extLst>
      <p:ext uri="{BB962C8B-B14F-4D97-AF65-F5344CB8AC3E}">
        <p14:creationId xmlns:p14="http://schemas.microsoft.com/office/powerpoint/2010/main" val="2753424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What has been done:</a:t>
            </a:r>
          </a:p>
          <a:p>
            <a:pPr marL="457200" indent="-457200" algn="l">
              <a:buFont typeface="Arial" panose="020B0604020202020204" pitchFamily="34" charset="0"/>
              <a:buChar char="•"/>
            </a:pPr>
            <a:endParaRPr lang="en-US" dirty="0" smtClean="0"/>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95683250-CABC-4D2E-9FB9-ECB5D16CF900}" type="slidenum">
              <a:rPr lang="en-US" smtClean="0"/>
              <a:t>20</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8" name="Picture 7" descr="C:\Users\steph_000\Desktop\untitled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2" y="1828800"/>
            <a:ext cx="8909788" cy="4800600"/>
          </a:xfrm>
          <a:prstGeom prst="rect">
            <a:avLst/>
          </a:prstGeom>
          <a:noFill/>
          <a:ln>
            <a:noFill/>
          </a:ln>
        </p:spPr>
      </p:pic>
    </p:spTree>
    <p:extLst>
      <p:ext uri="{BB962C8B-B14F-4D97-AF65-F5344CB8AC3E}">
        <p14:creationId xmlns:p14="http://schemas.microsoft.com/office/powerpoint/2010/main" val="4218174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dirty="0" smtClean="0"/>
              <a:t>Will follow previous year design of PHP and web interface as well as Linux and python shell scripts and C++.</a:t>
            </a:r>
          </a:p>
          <a:p>
            <a:pPr algn="l"/>
            <a:endParaRPr lang="en-US" dirty="0"/>
          </a:p>
          <a:p>
            <a:pPr algn="l"/>
            <a:r>
              <a:rPr lang="en-US" dirty="0" smtClean="0"/>
              <a:t>User interaction will be in a web browser</a:t>
            </a:r>
          </a:p>
          <a:p>
            <a:pPr algn="l"/>
            <a:r>
              <a:rPr lang="en-US" dirty="0" smtClean="0"/>
              <a:t>Currently hosted on local domain</a:t>
            </a:r>
          </a:p>
          <a:p>
            <a:pPr algn="l"/>
            <a:r>
              <a:rPr lang="en-US" dirty="0" smtClean="0"/>
              <a:t>IP address accessible</a:t>
            </a:r>
          </a:p>
          <a:p>
            <a:pPr algn="l"/>
            <a:r>
              <a:rPr lang="en-US" dirty="0" smtClean="0"/>
              <a:t>MySQL for code storage</a:t>
            </a:r>
          </a:p>
          <a:p>
            <a:pPr algn="l"/>
            <a:endParaRPr lang="en-US" dirty="0"/>
          </a:p>
          <a:p>
            <a:pPr algn="l"/>
            <a:r>
              <a:rPr lang="en-US" dirty="0" smtClean="0"/>
              <a:t>Will piece together samples of code to</a:t>
            </a:r>
            <a:br>
              <a:rPr lang="en-US" dirty="0" smtClean="0"/>
            </a:br>
            <a:r>
              <a:rPr lang="en-US" dirty="0" smtClean="0"/>
              <a:t>rebuild the interface.</a:t>
            </a:r>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21</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956983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4267200" cy="5181600"/>
          </a:xfrm>
        </p:spPr>
        <p:txBody>
          <a:bodyPr>
            <a:normAutofit/>
          </a:bodyPr>
          <a:lstStyle/>
          <a:p>
            <a:pPr algn="l"/>
            <a:r>
              <a:rPr lang="en-US" dirty="0" smtClean="0"/>
              <a:t>Data Acquisition</a:t>
            </a:r>
          </a:p>
          <a:p>
            <a:pPr marL="342900" lvl="0" indent="-342900" algn="l">
              <a:buFont typeface="+mj-lt"/>
              <a:buAutoNum type="arabicPeriod"/>
            </a:pPr>
            <a:r>
              <a:rPr lang="en-US" sz="1600" dirty="0"/>
              <a:t>The user loads the Acquire Data </a:t>
            </a:r>
            <a:r>
              <a:rPr lang="en-US" sz="1600" dirty="0" smtClean="0"/>
              <a:t>page. The </a:t>
            </a:r>
            <a:r>
              <a:rPr lang="en-US" sz="1600" dirty="0"/>
              <a:t>user then clicks “capture”.</a:t>
            </a:r>
          </a:p>
          <a:p>
            <a:pPr marL="342900" lvl="0" indent="-342900" algn="l">
              <a:buFont typeface="+mj-lt"/>
              <a:buAutoNum type="arabicPeriod"/>
            </a:pPr>
            <a:r>
              <a:rPr lang="en-US" sz="1600" dirty="0"/>
              <a:t>Once the next page has loaded, a JSON formatted file will be displayed, the user can then choose whether to import the data or </a:t>
            </a:r>
            <a:r>
              <a:rPr lang="en-US" sz="1600" dirty="0" smtClean="0"/>
              <a:t>start </a:t>
            </a:r>
            <a:r>
              <a:rPr lang="en-US" sz="1600" dirty="0"/>
              <a:t>the capture process.</a:t>
            </a:r>
          </a:p>
          <a:p>
            <a:pPr marL="342900" lvl="0" indent="-342900" algn="l">
              <a:buFont typeface="+mj-lt"/>
              <a:buAutoNum type="arabicPeriod"/>
            </a:pPr>
            <a:r>
              <a:rPr lang="en-US" sz="1600" dirty="0"/>
              <a:t>Once the user selects import, the data the will be imported into the database, and </a:t>
            </a:r>
            <a:r>
              <a:rPr lang="en-US" sz="1600" dirty="0" smtClean="0"/>
              <a:t>displayed.</a:t>
            </a:r>
            <a:endParaRPr lang="en-US" sz="1600" dirty="0"/>
          </a:p>
          <a:p>
            <a:pPr algn="l"/>
            <a:endParaRPr lang="en-US" dirty="0" smtClean="0"/>
          </a:p>
          <a:p>
            <a:pPr algn="l"/>
            <a:endParaRPr lang="en-US" dirty="0" smtClean="0"/>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22</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8" name="Content Placeholder 11"/>
          <p:cNvPicPr>
            <a:picLocks/>
          </p:cNvPicPr>
          <p:nvPr/>
        </p:nvPicPr>
        <p:blipFill>
          <a:blip r:embed="rId3"/>
          <a:stretch>
            <a:fillRect/>
          </a:stretch>
        </p:blipFill>
        <p:spPr>
          <a:xfrm>
            <a:off x="4953000" y="1179513"/>
            <a:ext cx="3913669" cy="2509360"/>
          </a:xfrm>
          <a:prstGeom prst="rect">
            <a:avLst/>
          </a:prstGeom>
        </p:spPr>
      </p:pic>
      <p:sp>
        <p:nvSpPr>
          <p:cNvPr id="4" name="Rectangle 3"/>
          <p:cNvSpPr/>
          <p:nvPr/>
        </p:nvSpPr>
        <p:spPr>
          <a:xfrm>
            <a:off x="5063303" y="3717410"/>
            <a:ext cx="3693062" cy="369332"/>
          </a:xfrm>
          <a:prstGeom prst="rect">
            <a:avLst/>
          </a:prstGeom>
        </p:spPr>
        <p:txBody>
          <a:bodyPr wrap="none">
            <a:spAutoFit/>
          </a:bodyPr>
          <a:lstStyle/>
          <a:p>
            <a:r>
              <a:rPr lang="en-US" dirty="0">
                <a:solidFill>
                  <a:schemeClr val="tx2"/>
                </a:solidFill>
              </a:rPr>
              <a:t>Block Diagram for Data Acquisition</a:t>
            </a: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00" y="4840326"/>
            <a:ext cx="5934075" cy="1676400"/>
          </a:xfrm>
          <a:prstGeom prst="rect">
            <a:avLst/>
          </a:prstGeom>
          <a:noFill/>
          <a:ln>
            <a:noFill/>
          </a:ln>
        </p:spPr>
      </p:pic>
    </p:spTree>
    <p:extLst>
      <p:ext uri="{BB962C8B-B14F-4D97-AF65-F5344CB8AC3E}">
        <p14:creationId xmlns:p14="http://schemas.microsoft.com/office/powerpoint/2010/main" val="921164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4495800" cy="5181600"/>
          </a:xfrm>
        </p:spPr>
        <p:txBody>
          <a:bodyPr>
            <a:normAutofit/>
          </a:bodyPr>
          <a:lstStyle/>
          <a:p>
            <a:pPr algn="l"/>
            <a:r>
              <a:rPr lang="en-US" sz="2500" dirty="0" smtClean="0"/>
              <a:t>Antenna Motion Control</a:t>
            </a:r>
          </a:p>
          <a:p>
            <a:pPr algn="l"/>
            <a:r>
              <a:rPr lang="en-US" sz="1600" dirty="0"/>
              <a:t>JavaScript, HTML, &amp; CSS will be used to create the Motion Control GUI. </a:t>
            </a:r>
          </a:p>
          <a:p>
            <a:pPr algn="l"/>
            <a:endParaRPr lang="en-US" sz="1600" dirty="0"/>
          </a:p>
          <a:p>
            <a:pPr marL="342900" indent="-342900" algn="l">
              <a:buFont typeface="+mj-lt"/>
              <a:buAutoNum type="arabicPeriod"/>
            </a:pPr>
            <a:r>
              <a:rPr lang="en-US" sz="1600" dirty="0"/>
              <a:t>GUI (INPUT) will take in an X-value of the distance from the antennae to the wave pool. </a:t>
            </a:r>
          </a:p>
          <a:p>
            <a:pPr marL="342900" indent="-342900" algn="l">
              <a:buFont typeface="+mj-lt"/>
              <a:buAutoNum type="arabicPeriod"/>
            </a:pPr>
            <a:r>
              <a:rPr lang="en-US" sz="1600" dirty="0"/>
              <a:t>The backend code will calculate the degree needed for the antennae to be positioned to be aimed at the center of the wave pool. </a:t>
            </a:r>
          </a:p>
          <a:p>
            <a:pPr marL="342900" indent="-342900" algn="l">
              <a:buFont typeface="+mj-lt"/>
              <a:buAutoNum type="arabicPeriod"/>
            </a:pPr>
            <a:r>
              <a:rPr lang="en-US" sz="1600" dirty="0"/>
              <a:t>The angle will then be passed into the motor control function that will take an angle parameter. </a:t>
            </a:r>
          </a:p>
          <a:p>
            <a:pPr marL="342900" indent="-342900" algn="l">
              <a:buFont typeface="+mj-lt"/>
              <a:buAutoNum type="arabicPeriod"/>
            </a:pPr>
            <a:r>
              <a:rPr lang="en-US" sz="1600" dirty="0"/>
              <a:t>The motor control component will be written in C and will send a reformatted value to the pulse width modulator (PWM) to control the motor. </a:t>
            </a:r>
          </a:p>
          <a:p>
            <a:pPr marL="342900" indent="-342900" algn="l">
              <a:buFont typeface="+mj-lt"/>
              <a:buAutoNum type="arabicPeriod"/>
            </a:pPr>
            <a:r>
              <a:rPr lang="en-US" sz="1600" dirty="0"/>
              <a:t>The motor will then adjust the linear actuator to the angle desired.</a:t>
            </a:r>
          </a:p>
          <a:p>
            <a:pPr marL="457200" indent="-457200" algn="l">
              <a:buFont typeface="Arial" panose="020B0604020202020204" pitchFamily="34" charset="0"/>
              <a:buChar char="•"/>
            </a:pPr>
            <a:endParaRPr lang="en-US" sz="1600" dirty="0" smtClean="0"/>
          </a:p>
          <a:p>
            <a:pPr marL="457200" indent="-457200" algn="l">
              <a:buFont typeface="Arial" panose="020B0604020202020204" pitchFamily="34" charset="0"/>
              <a:buChar char="•"/>
            </a:pPr>
            <a:endParaRPr lang="en-US" sz="1600" dirty="0" smtClean="0"/>
          </a:p>
          <a:p>
            <a:pPr marL="457200" indent="-457200" algn="l">
              <a:buFont typeface="Arial" panose="020B0604020202020204" pitchFamily="34" charset="0"/>
              <a:buChar char="•"/>
            </a:pPr>
            <a:endParaRPr lang="en-US" sz="1600" dirty="0"/>
          </a:p>
        </p:txBody>
      </p:sp>
      <p:sp>
        <p:nvSpPr>
          <p:cNvPr id="5" name="Slide Number Placeholder 4"/>
          <p:cNvSpPr>
            <a:spLocks noGrp="1"/>
          </p:cNvSpPr>
          <p:nvPr>
            <p:ph type="sldNum" sz="quarter" idx="12"/>
          </p:nvPr>
        </p:nvSpPr>
        <p:spPr/>
        <p:txBody>
          <a:bodyPr/>
          <a:lstStyle/>
          <a:p>
            <a:fld id="{95683250-CABC-4D2E-9FB9-ECB5D16CF900}" type="slidenum">
              <a:rPr lang="en-US" smtClean="0"/>
              <a:t>23</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
        <p:nvSpPr>
          <p:cNvPr id="4" name="Rectangle 2"/>
          <p:cNvSpPr>
            <a:spLocks noChangeArrowheads="1"/>
          </p:cNvSpPr>
          <p:nvPr/>
        </p:nvSpPr>
        <p:spPr bwMode="auto">
          <a:xfrm>
            <a:off x="5562600" y="1264184"/>
            <a:ext cx="118825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29383086"/>
              </p:ext>
            </p:extLst>
          </p:nvPr>
        </p:nvGraphicFramePr>
        <p:xfrm>
          <a:off x="5562600" y="1264186"/>
          <a:ext cx="2520965" cy="4056578"/>
        </p:xfrm>
        <a:graphic>
          <a:graphicData uri="http://schemas.openxmlformats.org/presentationml/2006/ole">
            <mc:AlternateContent xmlns:mc="http://schemas.openxmlformats.org/markup-compatibility/2006">
              <mc:Choice xmlns:v="urn:schemas-microsoft-com:vml" Requires="v">
                <p:oleObj spid="_x0000_s2056" name="Visio" r:id="rId4" imgW="1875654" imgH="3018604" progId="Visio.Drawing.11">
                  <p:embed/>
                </p:oleObj>
              </mc:Choice>
              <mc:Fallback>
                <p:oleObj name="Visio" r:id="rId4" imgW="1875654" imgH="30186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64186"/>
                        <a:ext cx="2520965" cy="4056578"/>
                      </a:xfrm>
                      <a:prstGeom prst="rect">
                        <a:avLst/>
                      </a:prstGeom>
                      <a:noFill/>
                    </p:spPr>
                  </p:pic>
                </p:oleObj>
              </mc:Fallback>
            </mc:AlternateContent>
          </a:graphicData>
        </a:graphic>
      </p:graphicFrame>
    </p:spTree>
    <p:extLst>
      <p:ext uri="{BB962C8B-B14F-4D97-AF65-F5344CB8AC3E}">
        <p14:creationId xmlns:p14="http://schemas.microsoft.com/office/powerpoint/2010/main" val="2826236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ctr"/>
            <a:r>
              <a:rPr lang="en-US" dirty="0" smtClean="0"/>
              <a:t>Wave Generator</a:t>
            </a:r>
          </a:p>
          <a:p>
            <a:pPr algn="l"/>
            <a:r>
              <a:rPr lang="en-US" dirty="0" smtClean="0"/>
              <a:t>-Similar process to the linear actuator </a:t>
            </a:r>
          </a:p>
          <a:p>
            <a:pPr algn="l"/>
            <a:r>
              <a:rPr lang="en-US" dirty="0" smtClean="0"/>
              <a:t>-Input is a frequency to oscillate the waves to meet the requirements of 2.8cm gravity style waves.</a:t>
            </a:r>
          </a:p>
          <a:p>
            <a:pPr algn="l"/>
            <a:r>
              <a:rPr lang="en-US" dirty="0" smtClean="0"/>
              <a:t>-Frequency </a:t>
            </a:r>
            <a:r>
              <a:rPr lang="en-US" dirty="0"/>
              <a:t>will be passed into the motor control function</a:t>
            </a:r>
          </a:p>
          <a:p>
            <a:pPr algn="l"/>
            <a:r>
              <a:rPr lang="en-US" dirty="0"/>
              <a:t>-Motor written in C and reformatted to the pulse with modulator (PWM) to control the motor.</a:t>
            </a:r>
          </a:p>
          <a:p>
            <a:pPr algn="l"/>
            <a:r>
              <a:rPr lang="en-US" dirty="0"/>
              <a:t>-Motor will then </a:t>
            </a:r>
            <a:r>
              <a:rPr lang="en-US" dirty="0" smtClean="0"/>
              <a:t>oscillate </a:t>
            </a:r>
          </a:p>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24</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247423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Programming</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endParaRPr lang="en-US" dirty="0"/>
          </a:p>
          <a:p>
            <a:pPr algn="l"/>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t>25</a:t>
            </a:fld>
            <a:endParaRPr lang="en-US"/>
          </a:p>
        </p:txBody>
      </p:sp>
      <p:sp>
        <p:nvSpPr>
          <p:cNvPr id="6" name="Footer Placeholder 3"/>
          <p:cNvSpPr>
            <a:spLocks noGrp="1"/>
          </p:cNvSpPr>
          <p:nvPr>
            <p:ph type="ftr" sz="quarter" idx="11"/>
          </p:nvPr>
        </p:nvSpPr>
        <p:spPr>
          <a:xfrm>
            <a:off x="5726225" y="6492875"/>
            <a:ext cx="3352800" cy="365125"/>
          </a:xfrm>
        </p:spPr>
        <p:txBody>
          <a:bodyPr/>
          <a:lstStyle/>
          <a:p>
            <a:r>
              <a:rPr lang="en-US" sz="1500" smtClean="0"/>
              <a:t>Speaker: Stephanie Anderson</a:t>
            </a:r>
            <a:endParaRPr lang="en-US" sz="1500" dirty="0"/>
          </a:p>
        </p:txBody>
      </p:sp>
      <p:sp>
        <p:nvSpPr>
          <p:cNvPr id="12" name="Rectangle 11"/>
          <p:cNvSpPr/>
          <p:nvPr/>
        </p:nvSpPr>
        <p:spPr>
          <a:xfrm>
            <a:off x="6375605" y="4278868"/>
            <a:ext cx="184731" cy="369332"/>
          </a:xfrm>
          <a:prstGeom prst="rect">
            <a:avLst/>
          </a:prstGeom>
        </p:spPr>
        <p:txBody>
          <a:bodyPr wrap="none">
            <a:spAutoFit/>
          </a:bodyPr>
          <a:lstStyle/>
          <a:p>
            <a:endParaRPr lang="en-US" dirty="0"/>
          </a:p>
        </p:txBody>
      </p:sp>
      <p:pic>
        <p:nvPicPr>
          <p:cNvPr id="7" name="Picture 6"/>
          <p:cNvPicPr/>
          <p:nvPr/>
        </p:nvPicPr>
        <p:blipFill>
          <a:blip r:embed="rId3" cstate="print"/>
          <a:stretch>
            <a:fillRect/>
          </a:stretch>
        </p:blipFill>
        <p:spPr>
          <a:xfrm>
            <a:off x="1828800" y="1524000"/>
            <a:ext cx="5377815" cy="4718685"/>
          </a:xfrm>
          <a:prstGeom prst="rect">
            <a:avLst/>
          </a:prstGeom>
        </p:spPr>
      </p:pic>
    </p:spTree>
    <p:extLst>
      <p:ext uri="{BB962C8B-B14F-4D97-AF65-F5344CB8AC3E}">
        <p14:creationId xmlns:p14="http://schemas.microsoft.com/office/powerpoint/2010/main" val="327546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6705600" cy="1828800"/>
          </a:xfrm>
        </p:spPr>
        <p:txBody>
          <a:bodyPr>
            <a:normAutofit fontScale="90000"/>
          </a:bodyPr>
          <a:lstStyle/>
          <a:p>
            <a:r>
              <a:rPr lang="en-GB" dirty="0" smtClean="0"/>
              <a:t>	                       </a:t>
            </a:r>
            <a:r>
              <a:rPr lang="en-GB" sz="4900" dirty="0" smtClean="0">
                <a:solidFill>
                  <a:srgbClr val="FFC000"/>
                </a:solidFill>
              </a:rPr>
              <a:t>OVERVIEW OF THE PROJECT</a:t>
            </a:r>
            <a:endParaRPr lang="en-GB" dirty="0">
              <a:solidFill>
                <a:srgbClr val="FFC000"/>
              </a:solidFill>
            </a:endParaRPr>
          </a:p>
        </p:txBody>
      </p:sp>
      <p:sp>
        <p:nvSpPr>
          <p:cNvPr id="4" name="Footer Placeholder 3"/>
          <p:cNvSpPr>
            <a:spLocks noGrp="1"/>
          </p:cNvSpPr>
          <p:nvPr>
            <p:ph type="ftr" sz="quarter" idx="11"/>
          </p:nvPr>
        </p:nvSpPr>
        <p:spPr>
          <a:xfrm>
            <a:off x="5486400" y="6492875"/>
            <a:ext cx="3352800" cy="365125"/>
          </a:xfrm>
        </p:spPr>
        <p:txBody>
          <a:bodyPr/>
          <a:lstStyle/>
          <a:p>
            <a:r>
              <a:rPr lang="en-US" sz="1500" smtClean="0"/>
              <a:t>Speaker: Omonayo Bolufawi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26</a:t>
            </a:fld>
            <a:endParaRPr lang="en-US"/>
          </a:p>
        </p:txBody>
      </p:sp>
    </p:spTree>
    <p:extLst>
      <p:ext uri="{BB962C8B-B14F-4D97-AF65-F5344CB8AC3E}">
        <p14:creationId xmlns:p14="http://schemas.microsoft.com/office/powerpoint/2010/main" val="200532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81000"/>
            <a:ext cx="8686800" cy="6248400"/>
          </a:xfrm>
        </p:spPr>
        <p:txBody>
          <a:bodyPr>
            <a:normAutofit/>
          </a:bodyPr>
          <a:lstStyle/>
          <a:p>
            <a:pPr algn="l"/>
            <a:r>
              <a:rPr lang="en-US" sz="3200" dirty="0" smtClean="0">
                <a:solidFill>
                  <a:srgbClr val="FFC000"/>
                </a:solidFill>
              </a:rPr>
              <a:t>The Overview of the system.</a:t>
            </a:r>
          </a:p>
          <a:p>
            <a:pPr algn="l"/>
            <a:r>
              <a:rPr lang="en-US" dirty="0" smtClean="0">
                <a:solidFill>
                  <a:srgbClr val="FFC000"/>
                </a:solidFill>
              </a:rPr>
              <a:t> </a:t>
            </a:r>
            <a:r>
              <a:rPr lang="en-US" dirty="0" smtClean="0"/>
              <a:t>The basic objective of this project is to enhance the study of Bragg scattering using Synthetic Aperture Radar.</a:t>
            </a:r>
          </a:p>
          <a:p>
            <a:pPr algn="l"/>
            <a:r>
              <a:rPr lang="en-US" sz="3200" dirty="0" smtClean="0">
                <a:solidFill>
                  <a:srgbClr val="FFC000"/>
                </a:solidFill>
              </a:rPr>
              <a:t>Bragg’s Law </a:t>
            </a:r>
          </a:p>
          <a:p>
            <a:pPr algn="l"/>
            <a:endParaRPr lang="en-US" sz="3200" dirty="0" smtClean="0">
              <a:solidFill>
                <a:srgbClr val="FFC000"/>
              </a:solidFill>
            </a:endParaRPr>
          </a:p>
          <a:p>
            <a:pPr algn="l"/>
            <a:endParaRPr lang="en-US" sz="3200" dirty="0">
              <a:solidFill>
                <a:srgbClr val="FFC000"/>
              </a:solidFill>
            </a:endParaRPr>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Omonayo Bolufawi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27</a:t>
            </a:fld>
            <a:endParaRPr lang="en-US"/>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8435" name="Picture 3" descr="http://oceania.research.um.edu.mt/cms/calypsoweb/images/HF1.jpg"/>
          <p:cNvPicPr>
            <a:picLocks noChangeAspect="1" noChangeArrowheads="1"/>
          </p:cNvPicPr>
          <p:nvPr/>
        </p:nvPicPr>
        <p:blipFill>
          <a:blip r:embed="rId3" cstate="print"/>
          <a:srcRect/>
          <a:stretch>
            <a:fillRect/>
          </a:stretch>
        </p:blipFill>
        <p:spPr bwMode="auto">
          <a:xfrm>
            <a:off x="685800" y="3733800"/>
            <a:ext cx="5867400" cy="2409826"/>
          </a:xfrm>
          <a:prstGeom prst="rect">
            <a:avLst/>
          </a:prstGeom>
          <a:noFill/>
        </p:spPr>
      </p:pic>
      <p:pic>
        <p:nvPicPr>
          <p:cNvPr id="18437" name="Picture 5" descr="http://riaus.org.au/wp-content/uploads/2012/11/BraggsLaw.jpg"/>
          <p:cNvPicPr>
            <a:picLocks noChangeAspect="1" noChangeArrowheads="1"/>
          </p:cNvPicPr>
          <p:nvPr/>
        </p:nvPicPr>
        <p:blipFill>
          <a:blip r:embed="rId4" cstate="print"/>
          <a:srcRect/>
          <a:stretch>
            <a:fillRect/>
          </a:stretch>
        </p:blipFill>
        <p:spPr bwMode="auto">
          <a:xfrm>
            <a:off x="685800" y="2743200"/>
            <a:ext cx="3581400" cy="704851"/>
          </a:xfrm>
          <a:prstGeom prst="rect">
            <a:avLst/>
          </a:prstGeom>
          <a:noFill/>
        </p:spPr>
      </p:pic>
    </p:spTree>
    <p:extLst>
      <p:ext uri="{BB962C8B-B14F-4D97-AF65-F5344CB8AC3E}">
        <p14:creationId xmlns:p14="http://schemas.microsoft.com/office/powerpoint/2010/main" val="3902323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14400"/>
            <a:ext cx="8686800" cy="5715000"/>
          </a:xfrm>
        </p:spPr>
        <p:txBody>
          <a:bodyPr>
            <a:normAutofit/>
          </a:bodyPr>
          <a:lstStyle/>
          <a:p>
            <a:pPr marL="457200" indent="-457200" algn="just"/>
            <a:r>
              <a:rPr lang="en-US" sz="3200" dirty="0" smtClean="0"/>
              <a:t>    The angle of incidence by the transmitted signal is equal to the angle of reflected signal.(i.e. Bragg scattering)</a:t>
            </a:r>
            <a:endParaRPr lang="en-US" sz="3200"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Omonayo  Bolufawi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28</a:t>
            </a:fld>
            <a:endParaRPr lang="en-US"/>
          </a:p>
        </p:txBody>
      </p:sp>
    </p:spTree>
    <p:extLst>
      <p:ext uri="{BB962C8B-B14F-4D97-AF65-F5344CB8AC3E}">
        <p14:creationId xmlns:p14="http://schemas.microsoft.com/office/powerpoint/2010/main" val="1259455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86800" cy="6096000"/>
          </a:xfrm>
        </p:spPr>
        <p:txBody>
          <a:bodyPr>
            <a:normAutofit/>
          </a:bodyPr>
          <a:lstStyle/>
          <a:p>
            <a:pPr marL="457200" indent="-457200" algn="l"/>
            <a:r>
              <a:rPr lang="en-US" b="1" dirty="0" smtClean="0">
                <a:solidFill>
                  <a:srgbClr val="FFC000"/>
                </a:solidFill>
              </a:rPr>
              <a:t>      </a:t>
            </a:r>
            <a:r>
              <a:rPr lang="en-US" sz="2800" b="1" dirty="0" smtClean="0">
                <a:solidFill>
                  <a:srgbClr val="FFC000"/>
                </a:solidFill>
              </a:rPr>
              <a:t>Resolution of Radar Image.</a:t>
            </a:r>
            <a:endParaRPr lang="en-US" b="1" dirty="0" smtClean="0">
              <a:solidFill>
                <a:srgbClr val="FFC000"/>
              </a:solidFill>
            </a:endParaRPr>
          </a:p>
          <a:p>
            <a:pPr marL="457200" indent="-457200" algn="l"/>
            <a:r>
              <a:rPr lang="en-US" dirty="0" smtClean="0"/>
              <a:t>      The ground resolution is determined by the width of beam sent out from the antenna. </a:t>
            </a:r>
          </a:p>
          <a:p>
            <a:pPr marL="457200" indent="-457200" algn="l"/>
            <a:r>
              <a:rPr lang="en-US" dirty="0"/>
              <a:t>	</a:t>
            </a:r>
            <a:r>
              <a:rPr lang="en-US" dirty="0" smtClean="0"/>
              <a:t>The beam width is proportional to the size of the antenna. It also depend on the height of the antenna.</a:t>
            </a:r>
          </a:p>
          <a:p>
            <a:pPr marL="457200" indent="-457200" algn="l"/>
            <a:endParaRPr lang="en-GB" dirty="0" smtClean="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Omonayo  </a:t>
            </a:r>
            <a:r>
              <a:rPr lang="en-US" sz="1500" b="1" smtClean="0"/>
              <a:t>Bolufawi</a:t>
            </a:r>
            <a:endParaRPr lang="en-US" sz="1500" smtClean="0"/>
          </a:p>
          <a:p>
            <a:endParaRPr lang="en-US"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29</a:t>
            </a:fld>
            <a:endParaRPr lang="en-US"/>
          </a:p>
        </p:txBody>
      </p:sp>
      <p:pic>
        <p:nvPicPr>
          <p:cNvPr id="6" name="Picture 5"/>
          <p:cNvPicPr/>
          <p:nvPr/>
        </p:nvPicPr>
        <p:blipFill>
          <a:blip r:embed="rId3" cstate="print"/>
          <a:stretch>
            <a:fillRect/>
          </a:stretch>
        </p:blipFill>
        <p:spPr>
          <a:xfrm>
            <a:off x="533400" y="3124200"/>
            <a:ext cx="4114800" cy="2675020"/>
          </a:xfrm>
          <a:prstGeom prst="rect">
            <a:avLst/>
          </a:prstGeom>
        </p:spPr>
      </p:pic>
      <p:pic>
        <p:nvPicPr>
          <p:cNvPr id="7" name="Content Placeholder 8" descr="Picture 1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569" y="3223804"/>
            <a:ext cx="3112075" cy="2475812"/>
          </a:xfrm>
          <a:prstGeom prst="rect">
            <a:avLst/>
          </a:prstGeom>
        </p:spPr>
      </p:pic>
    </p:spTree>
    <p:extLst>
      <p:ext uri="{BB962C8B-B14F-4D97-AF65-F5344CB8AC3E}">
        <p14:creationId xmlns:p14="http://schemas.microsoft.com/office/powerpoint/2010/main" val="424540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410200" cy="1447800"/>
          </a:xfrm>
        </p:spPr>
        <p:txBody>
          <a:bodyPr/>
          <a:lstStyle/>
          <a:p>
            <a:r>
              <a:rPr lang="en-US" dirty="0" smtClean="0"/>
              <a:t>The Design Team</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smtClean="0"/>
              <a:t>Joel Watson: Financial Advisor</a:t>
            </a:r>
          </a:p>
          <a:p>
            <a:pPr marL="457200" indent="-457200" algn="l">
              <a:buFont typeface="Arial" panose="020B0604020202020204" pitchFamily="34" charset="0"/>
              <a:buChar char="•"/>
            </a:pPr>
            <a:r>
              <a:rPr lang="en-US" dirty="0" smtClean="0"/>
              <a:t>Manage budget</a:t>
            </a:r>
          </a:p>
          <a:p>
            <a:pPr marL="457200" indent="-457200" algn="l">
              <a:buFont typeface="Arial" panose="020B0604020202020204" pitchFamily="34" charset="0"/>
              <a:buChar char="•"/>
            </a:pPr>
            <a:r>
              <a:rPr lang="en-US" dirty="0" smtClean="0"/>
              <a:t>Order parts</a:t>
            </a:r>
          </a:p>
          <a:p>
            <a:pPr marL="457200" indent="-457200" algn="l">
              <a:buFont typeface="Arial" panose="020B0604020202020204" pitchFamily="34" charset="0"/>
              <a:buChar char="•"/>
            </a:pPr>
            <a:r>
              <a:rPr lang="en-US" dirty="0" smtClean="0"/>
              <a:t>Keep records of any budgetary information</a:t>
            </a:r>
            <a:endParaRPr lang="en-US" dirty="0"/>
          </a:p>
          <a:p>
            <a:pPr marL="457200" indent="-457200" algn="l">
              <a:buFont typeface="Arial" panose="020B0604020202020204" pitchFamily="34" charset="0"/>
              <a:buChar char="•"/>
            </a:pPr>
            <a:r>
              <a:rPr lang="en-US" dirty="0" smtClean="0"/>
              <a:t>Technical Area: Hardware, Programming</a:t>
            </a:r>
          </a:p>
          <a:p>
            <a:pPr marL="457200" indent="-457200" algn="l">
              <a:buFont typeface="Arial" panose="020B0604020202020204" pitchFamily="34" charset="0"/>
              <a:buChar char="•"/>
            </a:pPr>
            <a:endParaRPr lang="en-US" dirty="0"/>
          </a:p>
          <a:p>
            <a:pPr algn="l"/>
            <a:r>
              <a:rPr lang="en-US" b="1" dirty="0" err="1" smtClean="0"/>
              <a:t>Omonayo</a:t>
            </a:r>
            <a:r>
              <a:rPr lang="en-US" b="1" dirty="0" smtClean="0"/>
              <a:t> </a:t>
            </a:r>
            <a:r>
              <a:rPr lang="en-US" b="1" dirty="0" err="1" smtClean="0"/>
              <a:t>Bolufawi</a:t>
            </a:r>
            <a:r>
              <a:rPr lang="en-US" b="1" dirty="0" smtClean="0"/>
              <a:t>: Lead ECE</a:t>
            </a:r>
            <a:endParaRPr lang="en-US" b="1" dirty="0"/>
          </a:p>
          <a:p>
            <a:pPr marL="457200" indent="-457200" algn="l">
              <a:buFont typeface="Arial" panose="020B0604020202020204" pitchFamily="34" charset="0"/>
              <a:buChar char="•"/>
            </a:pPr>
            <a:r>
              <a:rPr lang="en-US" dirty="0" smtClean="0"/>
              <a:t>Research for implementation plans</a:t>
            </a:r>
          </a:p>
          <a:p>
            <a:pPr marL="457200" indent="-457200" algn="l">
              <a:buFont typeface="Arial" panose="020B0604020202020204" pitchFamily="34" charset="0"/>
              <a:buChar char="•"/>
            </a:pPr>
            <a:r>
              <a:rPr lang="en-US" dirty="0" smtClean="0"/>
              <a:t>Keeps all design documentation</a:t>
            </a:r>
          </a:p>
          <a:p>
            <a:pPr marL="457200" indent="-457200" algn="l">
              <a:buFont typeface="Arial" panose="020B0604020202020204" pitchFamily="34" charset="0"/>
              <a:buChar char="•"/>
            </a:pPr>
            <a:r>
              <a:rPr lang="en-US" dirty="0" smtClean="0"/>
              <a:t>Technical Area: Radar knowledge</a:t>
            </a:r>
            <a:endParaRPr lang="en-US" dirty="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3</a:t>
            </a:fld>
            <a:endParaRPr lang="en-US"/>
          </a:p>
        </p:txBody>
      </p:sp>
    </p:spTree>
    <p:extLst>
      <p:ext uri="{BB962C8B-B14F-4D97-AF65-F5344CB8AC3E}">
        <p14:creationId xmlns:p14="http://schemas.microsoft.com/office/powerpoint/2010/main" val="3363419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851648" cy="1066800"/>
          </a:xfrm>
        </p:spPr>
        <p:txBody>
          <a:bodyPr>
            <a:normAutofit fontScale="90000"/>
          </a:bodyPr>
          <a:lstStyle/>
          <a:p>
            <a:pPr algn="l"/>
            <a:r>
              <a:rPr lang="en-GB" dirty="0" smtClean="0"/>
              <a:t/>
            </a:r>
            <a:br>
              <a:rPr lang="en-GB" dirty="0" smtClean="0"/>
            </a:br>
            <a:endParaRPr lang="en-GB" dirty="0"/>
          </a:p>
        </p:txBody>
      </p:sp>
      <p:sp>
        <p:nvSpPr>
          <p:cNvPr id="3" name="Subtitle 2"/>
          <p:cNvSpPr>
            <a:spLocks noGrp="1"/>
          </p:cNvSpPr>
          <p:nvPr>
            <p:ph type="subTitle" idx="1"/>
          </p:nvPr>
        </p:nvSpPr>
        <p:spPr>
          <a:xfrm>
            <a:off x="533400" y="762000"/>
            <a:ext cx="7854696" cy="5867400"/>
          </a:xfrm>
        </p:spPr>
        <p:txBody>
          <a:bodyPr/>
          <a:lstStyle/>
          <a:p>
            <a:pPr algn="l"/>
            <a:r>
              <a:rPr lang="en-GB" sz="3600" dirty="0" smtClean="0">
                <a:solidFill>
                  <a:srgbClr val="FFC000"/>
                </a:solidFill>
              </a:rPr>
              <a:t>Antenna System Reflection.</a:t>
            </a:r>
          </a:p>
          <a:p>
            <a:pPr algn="l"/>
            <a:r>
              <a:rPr lang="en-GB" dirty="0" smtClean="0"/>
              <a:t>The electromagnetic waves reflected depends on the following properties of the media;</a:t>
            </a:r>
          </a:p>
          <a:p>
            <a:pPr algn="l">
              <a:buFont typeface="Wingdings" pitchFamily="2" charset="2"/>
              <a:buChar char="§"/>
            </a:pPr>
            <a:r>
              <a:rPr lang="en-GB" dirty="0" smtClean="0"/>
              <a:t>Permittivity.</a:t>
            </a:r>
          </a:p>
          <a:p>
            <a:pPr algn="l">
              <a:buFont typeface="Wingdings" pitchFamily="2" charset="2"/>
              <a:buChar char="§"/>
            </a:pPr>
            <a:r>
              <a:rPr lang="en-GB" dirty="0" smtClean="0"/>
              <a:t>Permeability.</a:t>
            </a:r>
          </a:p>
          <a:p>
            <a:pPr algn="l">
              <a:buFont typeface="Wingdings" pitchFamily="2" charset="2"/>
              <a:buChar char="§"/>
            </a:pPr>
            <a:r>
              <a:rPr lang="en-GB" dirty="0" smtClean="0"/>
              <a:t>Conductivity.</a:t>
            </a:r>
          </a:p>
          <a:p>
            <a:pPr algn="l"/>
            <a:r>
              <a:rPr lang="en-US" i="1" dirty="0" smtClean="0">
                <a:solidFill>
                  <a:srgbClr val="FFC000"/>
                </a:solidFill>
              </a:rPr>
              <a:t>Various Media and their E and M Properties</a:t>
            </a:r>
            <a:endParaRPr lang="en-GB" dirty="0" smtClean="0">
              <a:solidFill>
                <a:srgbClr val="FFC000"/>
              </a:solidFill>
            </a:endParaRPr>
          </a:p>
          <a:p>
            <a:pPr algn="l"/>
            <a:endParaRPr lang="en-GB" dirty="0" smtClean="0"/>
          </a:p>
          <a:p>
            <a:pPr algn="l">
              <a:buFont typeface="Wingdings" pitchFamily="2" charset="2"/>
              <a:buChar char="§"/>
            </a:pPr>
            <a:endParaRPr lang="en-GB" dirty="0" smtClean="0"/>
          </a:p>
          <a:p>
            <a:pPr algn="l"/>
            <a:endParaRPr lang="en-GB" dirty="0"/>
          </a:p>
        </p:txBody>
      </p:sp>
      <p:sp>
        <p:nvSpPr>
          <p:cNvPr id="4" name="Footer Placeholder 3"/>
          <p:cNvSpPr>
            <a:spLocks noGrp="1"/>
          </p:cNvSpPr>
          <p:nvPr>
            <p:ph type="ftr" sz="quarter" idx="11"/>
          </p:nvPr>
        </p:nvSpPr>
        <p:spPr>
          <a:xfrm>
            <a:off x="5791200" y="6324600"/>
            <a:ext cx="3352800" cy="365125"/>
          </a:xfrm>
        </p:spPr>
        <p:txBody>
          <a:bodyPr/>
          <a:lstStyle/>
          <a:p>
            <a:r>
              <a:rPr lang="en-US" sz="1500" smtClean="0"/>
              <a:t>Speaker: Omonayo Bolufawi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pPr/>
              <a:t>30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4832048"/>
              </p:ext>
            </p:extLst>
          </p:nvPr>
        </p:nvGraphicFramePr>
        <p:xfrm>
          <a:off x="304801" y="4267200"/>
          <a:ext cx="5867400" cy="2080746"/>
        </p:xfrm>
        <a:graphic>
          <a:graphicData uri="http://schemas.openxmlformats.org/drawingml/2006/table">
            <a:tbl>
              <a:tblPr/>
              <a:tblGrid>
                <a:gridCol w="1173480"/>
                <a:gridCol w="1173480"/>
                <a:gridCol w="1173480"/>
                <a:gridCol w="1173480"/>
                <a:gridCol w="1173480"/>
              </a:tblGrid>
              <a:tr h="255351">
                <a:tc>
                  <a:txBody>
                    <a:bodyPr/>
                    <a:lstStyle/>
                    <a:p>
                      <a:pPr>
                        <a:spcAft>
                          <a:spcPts val="0"/>
                        </a:spcAft>
                      </a:pPr>
                      <a:endParaRPr lang="en-GB" sz="1200" dirty="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Air</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Petroleum</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Tap Water</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Saltwater </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510702">
                <a:tc>
                  <a:txBody>
                    <a:bodyPr/>
                    <a:lstStyle/>
                    <a:p>
                      <a:pPr>
                        <a:spcAft>
                          <a:spcPts val="0"/>
                        </a:spcAft>
                      </a:pPr>
                      <a:r>
                        <a:rPr lang="en-US" sz="1200" b="1">
                          <a:solidFill>
                            <a:srgbClr val="FFFFFF"/>
                          </a:solidFill>
                          <a:latin typeface="Times New Roman"/>
                          <a:ea typeface="Times New Roman"/>
                        </a:rPr>
                        <a:t>Conductivity (σ)</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a:txBody>
                    <a:bodyPr/>
                    <a:lstStyle/>
                    <a:p>
                      <a:pPr>
                        <a:spcAft>
                          <a:spcPts val="0"/>
                        </a:spcAft>
                      </a:pPr>
                      <a:r>
                        <a:rPr lang="en-US" sz="1600" dirty="0">
                          <a:solidFill>
                            <a:schemeClr val="bg1"/>
                          </a:solidFill>
                          <a:latin typeface="Times New Roman"/>
                          <a:ea typeface="Times New Roman"/>
                        </a:rPr>
                        <a:t>0 (S/m)</a:t>
                      </a:r>
                      <a:endParaRPr lang="en-GB" sz="1600" dirty="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US" sz="1600" dirty="0">
                          <a:solidFill>
                            <a:schemeClr val="bg1"/>
                          </a:solidFill>
                          <a:latin typeface="Times New Roman"/>
                          <a:ea typeface="Times New Roman"/>
                        </a:rPr>
                        <a:t>~ 0 (S/m)</a:t>
                      </a:r>
                      <a:endParaRPr lang="en-GB" sz="1600" dirty="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US" sz="1600" dirty="0">
                          <a:solidFill>
                            <a:schemeClr val="bg1"/>
                          </a:solidFill>
                          <a:latin typeface="Times New Roman"/>
                          <a:ea typeface="Times New Roman"/>
                        </a:rPr>
                        <a:t>5 - 50 (</a:t>
                      </a:r>
                      <a:r>
                        <a:rPr lang="en-US" sz="1600" dirty="0" err="1">
                          <a:solidFill>
                            <a:schemeClr val="bg1"/>
                          </a:solidFill>
                          <a:latin typeface="Times New Roman"/>
                          <a:ea typeface="Times New Roman"/>
                        </a:rPr>
                        <a:t>mS</a:t>
                      </a:r>
                      <a:r>
                        <a:rPr lang="en-US" sz="1600" dirty="0">
                          <a:solidFill>
                            <a:schemeClr val="bg1"/>
                          </a:solidFill>
                          <a:latin typeface="Times New Roman"/>
                          <a:ea typeface="Times New Roman"/>
                        </a:rPr>
                        <a:t>/m)</a:t>
                      </a:r>
                      <a:endParaRPr lang="en-GB" sz="1600" dirty="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US" sz="1600">
                          <a:solidFill>
                            <a:schemeClr val="bg1"/>
                          </a:solidFill>
                          <a:latin typeface="Times New Roman"/>
                          <a:ea typeface="Times New Roman"/>
                        </a:rPr>
                        <a:t>4 (S/m)</a:t>
                      </a:r>
                      <a:endParaRPr lang="en-GB" sz="160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525294">
                <a:tc>
                  <a:txBody>
                    <a:bodyPr/>
                    <a:lstStyle/>
                    <a:p>
                      <a:pPr>
                        <a:spcAft>
                          <a:spcPts val="0"/>
                        </a:spcAft>
                      </a:pPr>
                      <a:r>
                        <a:rPr lang="en-US" sz="1200" b="1">
                          <a:solidFill>
                            <a:srgbClr val="FFFFFF"/>
                          </a:solidFill>
                          <a:latin typeface="Times New Roman"/>
                          <a:ea typeface="Times New Roman"/>
                        </a:rPr>
                        <a:t>Relative Permittivity (ε</a:t>
                      </a:r>
                      <a:r>
                        <a:rPr lang="en-US" sz="1200" b="1" baseline="-25000">
                          <a:solidFill>
                            <a:srgbClr val="FFFFFF"/>
                          </a:solidFill>
                          <a:latin typeface="Times New Roman"/>
                          <a:ea typeface="Times New Roman"/>
                        </a:rPr>
                        <a:t>r</a:t>
                      </a:r>
                      <a:r>
                        <a:rPr lang="en-US" sz="1200" b="1">
                          <a:solidFill>
                            <a:srgbClr val="FFFFFF"/>
                          </a:solidFill>
                          <a:latin typeface="Times New Roman"/>
                          <a:ea typeface="Times New Roman"/>
                        </a:rPr>
                        <a:t>)</a:t>
                      </a:r>
                      <a:endParaRPr lang="en-GB" sz="1200">
                        <a:latin typeface="Times New Roman"/>
                        <a:ea typeface="Times New Roman"/>
                      </a:endParaRPr>
                    </a:p>
                  </a:txBody>
                  <a:tcPr marL="68580" marR="68580" marT="0" marB="0">
                    <a:lnL>
                      <a:noFill/>
                    </a:lnL>
                    <a:lnR>
                      <a:noFill/>
                    </a:lnR>
                    <a:lnT>
                      <a:noFill/>
                    </a:lnT>
                    <a:lnB>
                      <a:noFill/>
                    </a:lnB>
                    <a:solidFill>
                      <a:srgbClr val="000000"/>
                    </a:solidFill>
                  </a:tcPr>
                </a:tc>
                <a:tc>
                  <a:txBody>
                    <a:bodyPr/>
                    <a:lstStyle/>
                    <a:p>
                      <a:pPr>
                        <a:spcAft>
                          <a:spcPts val="0"/>
                        </a:spcAft>
                      </a:pPr>
                      <a:r>
                        <a:rPr lang="en-US" sz="1600" dirty="0">
                          <a:solidFill>
                            <a:schemeClr val="bg1"/>
                          </a:solidFill>
                          <a:latin typeface="Times New Roman"/>
                          <a:ea typeface="Times New Roman"/>
                        </a:rPr>
                        <a:t>1 (V/m)</a:t>
                      </a:r>
                      <a:endParaRPr lang="en-GB" sz="1600" dirty="0">
                        <a:solidFill>
                          <a:schemeClr val="bg1"/>
                        </a:solidFill>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600" dirty="0">
                          <a:solidFill>
                            <a:schemeClr val="bg1"/>
                          </a:solidFill>
                          <a:latin typeface="Times New Roman"/>
                          <a:ea typeface="Times New Roman"/>
                        </a:rPr>
                        <a:t>2.1 (V/m)</a:t>
                      </a:r>
                      <a:endParaRPr lang="en-GB" sz="1600" dirty="0">
                        <a:solidFill>
                          <a:schemeClr val="bg1"/>
                        </a:solidFill>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600" dirty="0">
                          <a:solidFill>
                            <a:schemeClr val="bg1"/>
                          </a:solidFill>
                          <a:latin typeface="Times New Roman"/>
                          <a:ea typeface="Times New Roman"/>
                        </a:rPr>
                        <a:t>80 (V/m)</a:t>
                      </a:r>
                      <a:endParaRPr lang="en-GB" sz="1600" dirty="0">
                        <a:solidFill>
                          <a:schemeClr val="bg1"/>
                        </a:solidFill>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600">
                          <a:solidFill>
                            <a:schemeClr val="bg1"/>
                          </a:solidFill>
                          <a:latin typeface="Times New Roman"/>
                          <a:ea typeface="Times New Roman"/>
                        </a:rPr>
                        <a:t>80 (V/m)</a:t>
                      </a:r>
                      <a:endParaRPr lang="en-GB" sz="1600">
                        <a:solidFill>
                          <a:schemeClr val="bg1"/>
                        </a:solidFill>
                        <a:latin typeface="Times New Roman"/>
                        <a:ea typeface="Times New Roman"/>
                      </a:endParaRPr>
                    </a:p>
                  </a:txBody>
                  <a:tcPr marL="68580" marR="68580" marT="0" marB="0">
                    <a:lnL>
                      <a:noFill/>
                    </a:lnL>
                    <a:lnR>
                      <a:noFill/>
                    </a:lnR>
                    <a:lnT>
                      <a:noFill/>
                    </a:lnT>
                    <a:lnB>
                      <a:noFill/>
                    </a:lnB>
                  </a:tcPr>
                </a:tc>
              </a:tr>
              <a:tr h="766053">
                <a:tc>
                  <a:txBody>
                    <a:bodyPr/>
                    <a:lstStyle/>
                    <a:p>
                      <a:pPr>
                        <a:spcAft>
                          <a:spcPts val="0"/>
                        </a:spcAft>
                      </a:pPr>
                      <a:r>
                        <a:rPr lang="en-US" sz="1200" b="1">
                          <a:solidFill>
                            <a:srgbClr val="FFFFFF"/>
                          </a:solidFill>
                          <a:latin typeface="Times New Roman"/>
                          <a:ea typeface="Times New Roman"/>
                        </a:rPr>
                        <a:t>Relative Permeability (μ</a:t>
                      </a:r>
                      <a:r>
                        <a:rPr lang="en-US" sz="1200" b="1" baseline="-25000">
                          <a:solidFill>
                            <a:srgbClr val="FFFFFF"/>
                          </a:solidFill>
                          <a:latin typeface="Times New Roman"/>
                          <a:ea typeface="Times New Roman"/>
                        </a:rPr>
                        <a:t>r</a:t>
                      </a:r>
                      <a:r>
                        <a:rPr lang="en-US" sz="1200" b="1">
                          <a:solidFill>
                            <a:srgbClr val="FFFFFF"/>
                          </a:solidFill>
                          <a:latin typeface="Times New Roman"/>
                          <a:ea typeface="Times New Roman"/>
                        </a:rPr>
                        <a:t>)</a:t>
                      </a:r>
                      <a:endParaRPr lang="en-GB" sz="1200">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600" dirty="0">
                          <a:solidFill>
                            <a:schemeClr val="bg1"/>
                          </a:solidFill>
                          <a:latin typeface="Times New Roman"/>
                          <a:ea typeface="Times New Roman"/>
                        </a:rPr>
                        <a:t>1 (H/m)</a:t>
                      </a:r>
                      <a:endParaRPr lang="en-GB" sz="16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US" sz="1600" dirty="0">
                          <a:solidFill>
                            <a:schemeClr val="bg1"/>
                          </a:solidFill>
                          <a:latin typeface="Times New Roman"/>
                          <a:ea typeface="Times New Roman"/>
                        </a:rPr>
                        <a:t>1 (H/m)</a:t>
                      </a:r>
                      <a:endParaRPr lang="en-GB" sz="16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US" sz="1600" dirty="0">
                          <a:solidFill>
                            <a:schemeClr val="bg1"/>
                          </a:solidFill>
                          <a:latin typeface="Times New Roman"/>
                          <a:ea typeface="Times New Roman"/>
                        </a:rPr>
                        <a:t>1 (H/m)</a:t>
                      </a:r>
                      <a:endParaRPr lang="en-GB" sz="16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US" sz="1600" dirty="0">
                          <a:solidFill>
                            <a:schemeClr val="bg1"/>
                          </a:solidFill>
                          <a:latin typeface="Times New Roman"/>
                          <a:ea typeface="Times New Roman"/>
                        </a:rPr>
                        <a:t>1 (H/m)</a:t>
                      </a:r>
                      <a:endParaRPr lang="en-GB" sz="16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2813652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57200"/>
            <a:ext cx="8686800" cy="5791200"/>
          </a:xfrm>
        </p:spPr>
        <p:txBody>
          <a:bodyPr>
            <a:normAutofit/>
          </a:bodyPr>
          <a:lstStyle/>
          <a:p>
            <a:pPr algn="l"/>
            <a:r>
              <a:rPr lang="en-US" b="1" dirty="0" smtClean="0">
                <a:solidFill>
                  <a:srgbClr val="FFC000"/>
                </a:solidFill>
              </a:rPr>
              <a:t>Reflection and Transmission Coefficient</a:t>
            </a:r>
          </a:p>
          <a:p>
            <a:pPr algn="l"/>
            <a:endParaRPr lang="en-US" b="1" dirty="0" smtClean="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Omonayo Bolufawi</a:t>
            </a:r>
          </a:p>
          <a:p>
            <a:endParaRPr lang="en-US" dirty="0"/>
          </a:p>
        </p:txBody>
      </p:sp>
      <p:sp>
        <p:nvSpPr>
          <p:cNvPr id="12" name="Slide Number Placeholder 11"/>
          <p:cNvSpPr>
            <a:spLocks noGrp="1"/>
          </p:cNvSpPr>
          <p:nvPr>
            <p:ph type="sldNum" sz="quarter" idx="12"/>
          </p:nvPr>
        </p:nvSpPr>
        <p:spPr/>
        <p:txBody>
          <a:bodyPr/>
          <a:lstStyle/>
          <a:p>
            <a:fld id="{95683250-CABC-4D2E-9FB9-ECB5D16CF900}" type="slidenum">
              <a:rPr lang="en-US" smtClean="0"/>
              <a:pPr/>
              <a:t>31</a:t>
            </a:fld>
            <a:endParaRPr lang="en-US" dirty="0"/>
          </a:p>
        </p:txBody>
      </p:sp>
      <p:graphicFrame>
        <p:nvGraphicFramePr>
          <p:cNvPr id="7" name="Table 6"/>
          <p:cNvGraphicFramePr>
            <a:graphicFrameLocks noGrp="1"/>
          </p:cNvGraphicFramePr>
          <p:nvPr/>
        </p:nvGraphicFramePr>
        <p:xfrm>
          <a:off x="228600" y="1371600"/>
          <a:ext cx="5943600" cy="2971800"/>
        </p:xfrm>
        <a:graphic>
          <a:graphicData uri="http://schemas.openxmlformats.org/drawingml/2006/table">
            <a:tbl>
              <a:tblPr/>
              <a:tblGrid>
                <a:gridCol w="1981200"/>
                <a:gridCol w="1981200"/>
                <a:gridCol w="1981200"/>
              </a:tblGrid>
              <a:tr h="742950">
                <a:tc>
                  <a:txBody>
                    <a:bodyPr/>
                    <a:lstStyle/>
                    <a:p>
                      <a:pPr>
                        <a:spcAft>
                          <a:spcPts val="0"/>
                        </a:spcAft>
                      </a:pPr>
                      <a:r>
                        <a:rPr lang="en-US" sz="1200" b="1" dirty="0">
                          <a:solidFill>
                            <a:srgbClr val="FFFFFF"/>
                          </a:solidFill>
                          <a:latin typeface="Times New Roman"/>
                          <a:ea typeface="Times New Roman"/>
                        </a:rPr>
                        <a:t>Media Intersection</a:t>
                      </a:r>
                      <a:endParaRPr lang="en-GB" sz="1200" dirty="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Γ (reflection)</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200" b="1">
                          <a:solidFill>
                            <a:srgbClr val="FFFFFF"/>
                          </a:solidFill>
                          <a:latin typeface="Times New Roman"/>
                          <a:ea typeface="Times New Roman"/>
                        </a:rPr>
                        <a:t>τ (transmission)</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742950">
                <a:tc>
                  <a:txBody>
                    <a:bodyPr/>
                    <a:lstStyle/>
                    <a:p>
                      <a:pPr>
                        <a:spcAft>
                          <a:spcPts val="0"/>
                        </a:spcAft>
                      </a:pPr>
                      <a:r>
                        <a:rPr lang="en-US" sz="1200" b="1">
                          <a:solidFill>
                            <a:srgbClr val="FFFFFF"/>
                          </a:solidFill>
                          <a:latin typeface="Times New Roman"/>
                          <a:ea typeface="Times New Roman"/>
                        </a:rPr>
                        <a:t>Air to Water</a:t>
                      </a:r>
                      <a:endParaRPr lang="en-GB" sz="1200">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0000"/>
                    </a:solidFill>
                  </a:tcPr>
                </a:tc>
                <a:tc>
                  <a:txBody>
                    <a:bodyPr/>
                    <a:lstStyle/>
                    <a:p>
                      <a:pPr>
                        <a:spcAft>
                          <a:spcPts val="0"/>
                        </a:spcAft>
                      </a:pPr>
                      <a:r>
                        <a:rPr lang="en-US" sz="1800" dirty="0">
                          <a:solidFill>
                            <a:schemeClr val="bg1"/>
                          </a:solidFill>
                          <a:latin typeface="Times New Roman"/>
                          <a:ea typeface="Times New Roman"/>
                        </a:rPr>
                        <a:t>80.5859 %</a:t>
                      </a:r>
                      <a:endParaRPr lang="en-GB" sz="1800" dirty="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spcAft>
                          <a:spcPts val="0"/>
                        </a:spcAft>
                      </a:pPr>
                      <a:r>
                        <a:rPr lang="en-US" sz="1800" dirty="0">
                          <a:solidFill>
                            <a:schemeClr val="bg1"/>
                          </a:solidFill>
                          <a:latin typeface="Times New Roman"/>
                          <a:ea typeface="Times New Roman"/>
                        </a:rPr>
                        <a:t>19.4141%</a:t>
                      </a:r>
                      <a:endParaRPr lang="en-GB" sz="1800" dirty="0">
                        <a:solidFill>
                          <a:schemeClr val="bg1"/>
                        </a:solidFill>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742950">
                <a:tc>
                  <a:txBody>
                    <a:bodyPr/>
                    <a:lstStyle/>
                    <a:p>
                      <a:pPr>
                        <a:spcAft>
                          <a:spcPts val="0"/>
                        </a:spcAft>
                      </a:pPr>
                      <a:r>
                        <a:rPr lang="en-US" sz="1200" b="1">
                          <a:solidFill>
                            <a:srgbClr val="FFFFFF"/>
                          </a:solidFill>
                          <a:latin typeface="Times New Roman"/>
                          <a:ea typeface="Times New Roman"/>
                        </a:rPr>
                        <a:t>Air to Oil</a:t>
                      </a:r>
                      <a:endParaRPr lang="en-GB" sz="1200">
                        <a:latin typeface="Times New Roman"/>
                        <a:ea typeface="Times New Roman"/>
                      </a:endParaRPr>
                    </a:p>
                  </a:txBody>
                  <a:tcPr marL="68580" marR="68580" marT="0" marB="0">
                    <a:lnL>
                      <a:noFill/>
                    </a:lnL>
                    <a:lnR>
                      <a:noFill/>
                    </a:lnR>
                    <a:lnT>
                      <a:noFill/>
                    </a:lnT>
                    <a:lnB>
                      <a:noFill/>
                    </a:lnB>
                    <a:solidFill>
                      <a:srgbClr val="000000"/>
                    </a:solidFill>
                  </a:tcPr>
                </a:tc>
                <a:tc>
                  <a:txBody>
                    <a:bodyPr/>
                    <a:lstStyle/>
                    <a:p>
                      <a:pPr>
                        <a:spcAft>
                          <a:spcPts val="0"/>
                        </a:spcAft>
                      </a:pPr>
                      <a:r>
                        <a:rPr lang="en-US" sz="1800">
                          <a:solidFill>
                            <a:schemeClr val="bg1"/>
                          </a:solidFill>
                          <a:latin typeface="Times New Roman"/>
                          <a:ea typeface="Times New Roman"/>
                        </a:rPr>
                        <a:t>20.5695% </a:t>
                      </a:r>
                      <a:endParaRPr lang="en-GB" sz="1800">
                        <a:solidFill>
                          <a:schemeClr val="bg1"/>
                        </a:solidFill>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800" dirty="0">
                          <a:solidFill>
                            <a:schemeClr val="bg1"/>
                          </a:solidFill>
                          <a:latin typeface="Times New Roman"/>
                          <a:ea typeface="Times New Roman"/>
                        </a:rPr>
                        <a:t>79.4393%</a:t>
                      </a:r>
                      <a:endParaRPr lang="en-GB" sz="1800" dirty="0">
                        <a:solidFill>
                          <a:schemeClr val="bg1"/>
                        </a:solidFill>
                        <a:latin typeface="Times New Roman"/>
                        <a:ea typeface="Times New Roman"/>
                      </a:endParaRPr>
                    </a:p>
                  </a:txBody>
                  <a:tcPr marL="68580" marR="68580" marT="0" marB="0">
                    <a:lnL>
                      <a:noFill/>
                    </a:lnL>
                    <a:lnR>
                      <a:noFill/>
                    </a:lnR>
                    <a:lnT>
                      <a:noFill/>
                    </a:lnT>
                    <a:lnB>
                      <a:noFill/>
                    </a:lnB>
                  </a:tcPr>
                </a:tc>
              </a:tr>
              <a:tr h="742950">
                <a:tc>
                  <a:txBody>
                    <a:bodyPr/>
                    <a:lstStyle/>
                    <a:p>
                      <a:pPr>
                        <a:spcAft>
                          <a:spcPts val="0"/>
                        </a:spcAft>
                      </a:pPr>
                      <a:r>
                        <a:rPr lang="en-US" sz="1200" b="1">
                          <a:solidFill>
                            <a:srgbClr val="FFFFFF"/>
                          </a:solidFill>
                          <a:latin typeface="Times New Roman"/>
                          <a:ea typeface="Times New Roman"/>
                        </a:rPr>
                        <a:t>Oil to Water</a:t>
                      </a:r>
                      <a:endParaRPr lang="en-GB" sz="1200">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000000"/>
                    </a:solidFill>
                  </a:tcPr>
                </a:tc>
                <a:tc>
                  <a:txBody>
                    <a:bodyPr/>
                    <a:lstStyle/>
                    <a:p>
                      <a:pPr>
                        <a:spcAft>
                          <a:spcPts val="0"/>
                        </a:spcAft>
                      </a:pPr>
                      <a:r>
                        <a:rPr lang="en-US" sz="1800" dirty="0">
                          <a:solidFill>
                            <a:schemeClr val="bg1"/>
                          </a:solidFill>
                          <a:latin typeface="Times New Roman"/>
                          <a:ea typeface="Times New Roman"/>
                        </a:rPr>
                        <a:t>71.0047%</a:t>
                      </a:r>
                      <a:endParaRPr lang="en-GB" sz="18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spcAft>
                          <a:spcPts val="0"/>
                        </a:spcAft>
                      </a:pPr>
                      <a:r>
                        <a:rPr lang="en-US" sz="1800" dirty="0">
                          <a:solidFill>
                            <a:schemeClr val="bg1"/>
                          </a:solidFill>
                          <a:latin typeface="Times New Roman"/>
                          <a:ea typeface="Times New Roman"/>
                        </a:rPr>
                        <a:t>28.9245%</a:t>
                      </a:r>
                      <a:endParaRPr lang="en-GB" sz="1800" dirty="0">
                        <a:solidFill>
                          <a:schemeClr val="bg1"/>
                        </a:solidFill>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pic>
        <p:nvPicPr>
          <p:cNvPr id="6" name="image17.png"/>
          <p:cNvPicPr/>
          <p:nvPr/>
        </p:nvPicPr>
        <p:blipFill>
          <a:blip r:embed="rId3" cstate="print"/>
          <a:stretch>
            <a:fillRect/>
          </a:stretch>
        </p:blipFill>
        <p:spPr>
          <a:xfrm>
            <a:off x="228600" y="4495800"/>
            <a:ext cx="3600450" cy="1790700"/>
          </a:xfrm>
          <a:prstGeom prst="rect">
            <a:avLst/>
          </a:prstGeom>
        </p:spPr>
      </p:pic>
    </p:spTree>
    <p:extLst>
      <p:ext uri="{BB962C8B-B14F-4D97-AF65-F5344CB8AC3E}">
        <p14:creationId xmlns:p14="http://schemas.microsoft.com/office/powerpoint/2010/main" val="47501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p:txBody>
          <a:bodyPr/>
          <a:lstStyle/>
          <a:p>
            <a:r>
              <a:rPr lang="en-US" dirty="0" smtClean="0"/>
              <a:t>Software Failure</a:t>
            </a:r>
          </a:p>
          <a:p>
            <a:r>
              <a:rPr lang="en-US" dirty="0" smtClean="0"/>
              <a:t>Mechanical Failure</a:t>
            </a:r>
          </a:p>
          <a:p>
            <a:r>
              <a:rPr lang="en-US" dirty="0" smtClean="0"/>
              <a:t>Electrical Failure</a:t>
            </a:r>
          </a:p>
          <a:p>
            <a:r>
              <a:rPr lang="en-US" dirty="0" smtClean="0"/>
              <a:t>Oil Hazard</a:t>
            </a:r>
          </a:p>
          <a:p>
            <a:r>
              <a:rPr lang="en-US" dirty="0" smtClean="0"/>
              <a:t>Understanding of Technology</a:t>
            </a:r>
          </a:p>
          <a:p>
            <a:r>
              <a:rPr lang="en-US" dirty="0" smtClean="0"/>
              <a:t>Antenna Data Access</a:t>
            </a:r>
          </a:p>
          <a:p>
            <a:r>
              <a:rPr lang="en-US" dirty="0" smtClean="0"/>
              <a:t>GUI Failure</a:t>
            </a:r>
          </a:p>
          <a:p>
            <a:endParaRPr lang="en-US" dirty="0" smtClean="0"/>
          </a:p>
          <a:p>
            <a:endParaRPr lang="en-US" dirty="0"/>
          </a:p>
        </p:txBody>
      </p:sp>
      <p:sp>
        <p:nvSpPr>
          <p:cNvPr id="4" name="Footer Placeholder 3"/>
          <p:cNvSpPr>
            <a:spLocks noGrp="1"/>
          </p:cNvSpPr>
          <p:nvPr>
            <p:ph type="ftr" sz="quarter" idx="11"/>
          </p:nvPr>
        </p:nvSpPr>
        <p:spPr>
          <a:xfrm>
            <a:off x="5638800" y="6400800"/>
            <a:ext cx="2590800" cy="304800"/>
          </a:xfrm>
        </p:spPr>
        <p:txBody>
          <a:bodyPr/>
          <a:lstStyle/>
          <a:p>
            <a:pPr algn="r"/>
            <a:r>
              <a:rPr lang="en-US" sz="1500" dirty="0" smtClean="0">
                <a:solidFill>
                  <a:srgbClr val="EEECE1">
                    <a:shade val="90000"/>
                  </a:srgbClr>
                </a:solidFill>
              </a:rPr>
              <a:t>Speaker: Joel Watson</a:t>
            </a:r>
            <a:endParaRPr lang="en-US" sz="1500" dirty="0">
              <a:solidFill>
                <a:srgbClr val="EEECE1">
                  <a:shade val="90000"/>
                </a:srgbClr>
              </a:solidFill>
            </a:endParaRPr>
          </a:p>
        </p:txBody>
      </p:sp>
      <p:pic>
        <p:nvPicPr>
          <p:cNvPr id="6146" name="Picture 2" descr="C:\Users\JOLESOLE\AppData\Local\Microsoft\Windows\Temporary Internet Files\Content.IE5\LO98X226\MC9004398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LESOLE\AppData\Local\Microsoft\Windows\Temporary Internet Files\Content.IE5\MHGCWLSQ\MP9003828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4343400"/>
            <a:ext cx="2667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descr="data:image/jpeg;base64,/9j/4AAQSkZJRgABAQAAAQABAAD/2wCEAAkGBwwMDA0MDQ8MDQwNDQ0MDAwNDA8MDA0NFBEWFxURFBQYHCggGCYmHRUVLTEtMSorMC4wIx8zODYsNyg5LysBCgoKDg0OFA8QFDcfHCQrNywtNSw3LCwsNCwsKywsNzArLDAsLCwsLzQrLiw3LDcsLCwsLCwsMCwsLCw1NCwsLP/AABEIALEBHAMBIgACEQEDEQH/xAAbAAADAQEBAQEAAAAAAAAAAAABAgMABQQGB//EADgQAQACAgECBQEHAgQFBQAAAAEAAgMREgQhBRMiMUFRBhQjMmFxgUKRFTOhsSRDYnPwB1SCotH/xAAZAQEBAQEBAQAAAAAAAAAAAAABAAIDBQT/xAAnEQEAAgECBQMFAQAAAAAAAAAAARECAyESMUFRUhOh8SIyYXHwQ//aAAwDAQACEQMRAD8A/O5oZtT3njNNqHUOooNQ6hCNqQLqHUbUOpKy6h1G1DqIsuodRtQ6kLJqHUfU2pKyah1H1NqQsmptSmptRVp6m1Kag1JWTUGpTU2oK09QalNTakbT1BqU1BqStPUGpTUGpG09QalNQagrT1BqUSBJFPU0bUGpEs0OpoIdQhMEYIoAhCEIwSABCEIRgiLKEbUYIQkLLqHUYIwRFk1CEfUOpCyah1H1DqItPUOo+odSVp6m1Kam4yVp6m1Kam1JWnqbUpxg4yVp6g1K6g1JWlqDUrqDUDaSQaldQakrSSBJRIEkbS1AkokCQNppF1KJAkCnqDUdINSIhGCEIwRABGCEIwSFlCMEIRgizYBCEYIwSFlCEI4Ts5Psv19OhPErYtdLYrctzrzMdnRka++nZ/v7d5TlEVcqImeUOLWioAqoAG1X2Ant8S8J6rorVp1WK2G968qVu15Nd63oe0+t/wDSzwjHl6rL1+fXk9BTnVt+XzkUt/8AGov7tX4nzPjvimTxDq83V5N7y29FX/l4jtSn8Gv52/MxGczqTjHKObc4xGEZTznk5uodRwh4zq42nxh4ynGbjJWnxm4yvGbjIWnqDUrxm4yVpcZtSnGbjKjaXGDUrxg1JWlqBJXjAkjaSRUlWsCQNpJFSVSBJG0UgSVSKkDaSRUlUipBq00i6lEg1IiEYIQjBFmwCMEIRwkLAIwQhGCLNgEYIQjBEWUrO1k+0vX36E8Otl30tStCvCvNx1dmNt76NH+3t2nJKz6zN9i7U8Ir4r94o7x48zg4aDHdAOe/zdztr37TnqThHDxd9v21hGc3w9t/07H2aPK+yviWSv5stupF+dNKY/8AafnhWfo32Er978E8U8Pr3y/iWx1/7mI4f/ajPz0Jz0Pv1I/LevP0ac/gnGHjH4xuM+l81p8YeMfjDxirT4zcZXjNxkLS4zcZXjNqStLjBqV4zcZG0eMGpbjBqStHjA1lmsVIG0UgSWSKkjaKRUlkipA2ikVJZIqQatFIqSqRUgbSSLqVSLqTQhHCYI4RZsAjhCEYJM2ARwhCMEWbAIwRgjBEWUJbzsvlmHzMnkjyMXmW8ot9Sm9bgrX9v5QP5X2nr6jw3qMW/Mx3rxchb2tx4XaWXXschN+zp1vUprqN+j2/ZLxu3hvWUz97YrHldRQ97Yl9w+ogn8nzD9rMXR/fMmXostMuDOuXjUtVxZF3aukO2+5++vic06fJ39F+3Lfot24++/pr5nrw+EdTelL0xlq5NNdZcTbi2tUtavLdTdL90Ds95znHGM+O66NxnlOHBV9XPKwlZ6L9Lcs0AvYOT5V6566+vKinz9YXpcpvePIcTlbeOxxrre3t2NTrcOW7z8YeM9NelyNa2rVsWLIUGyFfdQ9ob9Hmr+bHkPw65fyOvKsbLv0JXHcVPZ5eM3GX8q3Hnxtw3x58Xjy+m/aN92ydvRk7jY9Fu9R0sdlu83GbjPbToM1q3sY7+gpaxxS3G29WD3TsxcnR5a63WzuuG+6jY1lqWptPZRO0Ljuqns8nGDjPTk6e9TdqXqb1u1LVN63rv+iSvUeG9RiryyY71C9sburutqlF5fT/ADKa+u5XHc1PZ4OMDWevJ0eatLZLY8laUuY7WtRqVumyrv27TdT0WXEFr1SlrWrW/vSzX30/Mrjuqns8aRUnrt0uU3vHkOLUtvHY4tvyj27b32mr0eW1G5WyF8eLQLZvcu1Cvu/5d/7QuDu8aRUnvy+HZ65PLaW5csdN/wDLLXDiN/Y/MfMhn6bJj4862pzpXJTka5Ut7WP0lcT1NTHR5UipLJESRtFIqSyRUgbRSIkskRJNWkkXUqkTUGrMEcJgjhFmZYI4TBHCLMyARwhCOEWZkAjFYQjhJmZKVnap4/m46tUumPFjx2b39PDp3DtN+oRXT8r9UeTxn0ue/hebNny2a055OqSpXqjlyyXceWvwOuHZNfoanPUra8bb073rKng6vxu+WmWhjrj87zHJat7q2vkxXu9/YXEdvoxMPi+atcFDi4sOO+K2FUplrfzS3PWn8uax79vcnSwW8LrlL1KV8vKtOf3q2O2Ot8KXtrby152j27Gz6t1N/D89X1V89pTFjbebipV76tsNdrPq38e2vec4nHlwTTc8U7+pFuNi6sx2zOKnl1zYvJa+ZazWvOl31dl3w/ss6Ob7Q5LI1x48dTXoqpVNdQada/8AcW/sRPCsfQ8L/erHLnUoBnLFBq7GvZH1Hc2T2dHl8OpYyhSlwRrb7zatT8eu6e+1PJ3y7d3WvjWfDv8ARMs4cW1ZxFvB0PjOXp8eLHStdYslMg8rDbjmMnF18KalMXjeSlK14VWmPHStm9/zUxWxlk+Tjb29t9/lJvDzofLx1ziWXeW9XLzAzYvSB6e+NzfHwe3z6MdPDHdciUvwqN8P3m2EyW5Dapf1aoFHv7qncJZRhc3hKxnOorOHO+/p0b0hjoFkbZP63V2xv++v21+u/d1/jtr+ZXFVrS5rla1m+1wb7b0H4FTXs7f2F6HL0oZC9aBfJmcePL518dKuDKY14u+12hv3+f1F6E6Hy8ZnHm23lvXzfMKmbF2A9PfG5vj4P5ZjG7nCfn4EZZVUZR8fKx9o8hbl5VdeYZtebl35vm+ZvlveuWu30/V3J4PtDmpWtSmP0WwWEAXy6Yao9vZMNfbWu/6a9PHwnvvZ+LjLeXbP2x/h7tj5H/c2W7+2pLrrdHfDqrhM2PBjpj8o6lpz8/La1a89f02q7sv0D5MRjhP+ctzlqR/pDwdZ4lkzYvJv3DyfU2tZ3j87T3+vnP8AYnpfHsnJt5dEtbJfJS17tL2vXDV2b9vwTX7svV8PtWjcxVTDhrkKnU1tspcu112b8uHv6dfzI+GnQ8cZ1BXnrNbJZc+uQ14VeD7I39u+yvxvevpr7J/vhm8r++P75Q8T8Wt1OO2JpWlVxNeKnHhW1e4GnZb6HtB1XjGTJkxZWlC+HqLdTTva1Ntq24tfk3X/AFZ7T/DuLU8qvPFUbZK9TlvisZ6Lbka2tOfYA7a277u28Mx5sLWuK9XKedzOptjpTywdD3Tlt+WEcMcsJM8U884eLF45fGPl4wS17Ub5cmXXPhz5bfX/AJZpe5+ujQfHHeq4aVojVqZL8uKdSW1b3H/i79/0Jz8tAdDW3Yd058TZvRyN9vb/APfeTSdPSw7OfrZ93Q63xzLmrko1qVyUvRC109VsLvu938Cv92c/repc3lcjTiw48G+S8inYdPt21FSK1mo08ceUKdTLLnKKREl0iJNC0UiJLJFSDUSikRJZIiQaiUUiJLJESDVmCOEwRwizLBHCYJQIszIBHCEI4RYmQCOEIRgiLAIwRq7O4oncTsj9Z0M/iDkHlh6bajyMWrGnejv7a7ftCb6QIrrLnhGCe+/XcjXk9NXuW2Yu7q/L3X+P27Sn+I9tfd+kPy9/J26r8d35+fmF5eKrHyc4IdToHiN92XHgeRQtVx7rbjy0vf8A6v8AQhxeIWqNfL6e1XK5mtsRx3rRUPoSvLxVY+Tn6h1PfTrdAeV0zq1rK4RbcldP6d+37Ex1vqbeV0/tUKuI4mlfb9d/6Eby8RWPd4dTaJ0nxKyi4emdVag4tga0a7/HxNg8SyY6la1pqrdN8v6t9uz3O72/b6ELy8VWPk5nb9JtE6uXxXNapXVK6596Fq751sPz/wBa/vG/xjL39GB3Zvry/TtE9h/V/wDGV5+Puqw8vZyNQTqY/Er0vbJWtOVmjblysbr2E77N/Pd3Fy+JZL8CxXWNpanHt6qe2/f9P7Ery8VWPk5naCdl8azb/Jh19ONk9tHz+rI38TyJYa09WMxL62zULBtbd31Lv5+YcWfj7msPL2ctIqSyRUnRi0UipLJFSDVoJFSWSIkjaKREl0iJBqJQSIkskRINRKKRElkiJBuJEJQIKkpUizMsEoEFSUCLEywRwmCOEWZlgjhMEcIszIBHCZOzr6dp9Dkv0depw2x1weW9bkMz2tUwHU1tVKvscDX7bJjLLhra2sceK96cAIwTo66dsttca9H0/Eo8OXUGPFWx7d+/NfqjPdfpvDq3txu2pRxI3yVa5KealtFVttrx+O3fZXZonVrpKjSmesOEEOp279N0JVu2q255kx0zCNSmZrXff+qmLvr+r5+PPkMHOrTjSr0Vl1Yv/wAR5Fuzs7Lft/qalGrE9JE6VdYc3UOp0vEcPTVLOB3q+ShvLyWpksVsGu+66/b+YOpx9IUt5Vsjf+kV0+o1s4H9O99+zoNneajO62lmcKveHP1Nqdp6XoSlnnbl5VGtC9LWL8b8ld6t3Kdjvp9h9hk6bozzdWNV5mNM5Z4FLNLhr1NrFRr21+m+2fWjtLXoz3hxtTan0GDB4eZixYa0z645M3otirlr+IvHv6V9PzOb12LDUxONFtTeQ5Fmt/n27H6Hv9fquOrxTVSMtKcYu4eDUGpXUGp1c7S1AkqkCQVpJFSVSKkjaSRElkipA2ikRJZIiSatFIiSyREg1EopJpL2JNINRKKRElkk0g3EmqR6kFSUqSZkakoEFSPUmmZEI4TBHCLEiEcJgjhFmwCOEwRwkACMEIRgiyAQ6jBCEgXUOo2odSRdTaj6m1JE1NqPqbUknqZJTUGpJLUCSuoqSSSQJKpFSRRSKkqkVIG0UiJLJESTSKRElkiJBqJQSJYlkiJBqELERJaxESDcNUlKkWpKVJCTVJSpFqSlSLEiEoEARwizIhHCYI4RZlgjhMEYIssEYIQhCQYIdQhGCQLqHUcrGKySepuMrxm4ySXGbUtxg4ySOptSrWK1kktQJKJAkkkkCSiRUkUkipKpESRSSIkskmkCkknYlrESxJqEbEnYlrEmkG4RsRElbERJlqGqSlSLUlKkRJqkpUi1lKkWZMEoEWpHCLEmCOEARwiyIRwgCMEgIRgmCOEgARysIRwkilYxWMEYJWiah1H1DqFmk+M2pTU2pWqSaxWsqkCRsItYjWXSIkkgkVJWxESSTSKkokVJFJIiSqREkUUiWJWxEsQahGxJ2JaxJ2INQjYiJK2IiQbgKylZppKVKylZposSoRyaaLMqEcmmiycjE00gclCaaQPWOTTSRiNNNMkYZpoFpmCaSaKzTRRWIzTTTJLSdpppIjEYZpEjEYJpEloloJoNEtJ2mmg1CdojNNB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32</a:t>
            </a:fld>
            <a:endParaRPr lang="en-US">
              <a:solidFill>
                <a:srgbClr val="EEECE1">
                  <a:shade val="90000"/>
                </a:srgbClr>
              </a:solidFill>
            </a:endParaRPr>
          </a:p>
        </p:txBody>
      </p:sp>
    </p:spTree>
    <p:extLst>
      <p:ext uri="{BB962C8B-B14F-4D97-AF65-F5344CB8AC3E}">
        <p14:creationId xmlns:p14="http://schemas.microsoft.com/office/powerpoint/2010/main" val="518611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9816624"/>
              </p:ext>
            </p:extLst>
          </p:nvPr>
        </p:nvGraphicFramePr>
        <p:xfrm>
          <a:off x="1676400" y="1371600"/>
          <a:ext cx="5623560" cy="2377440"/>
        </p:xfrm>
        <a:graphic>
          <a:graphicData uri="http://schemas.openxmlformats.org/drawingml/2006/table">
            <a:tbl>
              <a:tblPr firstRow="1" firstCol="1">
                <a:tableStyleId>{5C22544A-7EE6-4342-B048-85BDC9FD1C3A}</a:tableStyleId>
              </a:tblPr>
              <a:tblGrid>
                <a:gridCol w="1295400"/>
                <a:gridCol w="43281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Software Failure</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Software failure is very likely as there are numerous coding components to the project. These components include the database GUI, acquisition of data from the ADC, GUI for the motion control system, and motor control code.</a:t>
                      </a:r>
                    </a:p>
                    <a:p>
                      <a:pPr marL="0" marR="0" algn="just">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Conduct testing and debugging throughout every stage of the project and ensure proper interfacing occurs at each step. If the GUI is not accessible, the team will need to hard code calculations for the appropriate position of the antennas and also the angular frequency of the wave generator. </a:t>
                      </a:r>
                      <a:endParaRPr lang="en-US" sz="12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21891"/>
              </p:ext>
            </p:extLst>
          </p:nvPr>
        </p:nvGraphicFramePr>
        <p:xfrm>
          <a:off x="1676400" y="3886200"/>
          <a:ext cx="5623560" cy="2560320"/>
        </p:xfrm>
        <a:graphic>
          <a:graphicData uri="http://schemas.openxmlformats.org/drawingml/2006/table">
            <a:tbl>
              <a:tblPr firstRow="1" firstCol="1">
                <a:tableStyleId>{5C22544A-7EE6-4342-B048-85BDC9FD1C3A}</a:tableStyleId>
              </a:tblPr>
              <a:tblGrid>
                <a:gridCol w="1219200"/>
                <a:gridCol w="44043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Mechanical Failure</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The main technical risk associated with the antenna motion control would be the power requirements. The linear actuator operates on the upper limits of our power supply rails.</a:t>
                      </a:r>
                    </a:p>
                    <a:p>
                      <a:pPr marL="0" marR="0" algn="just">
                        <a:spcBef>
                          <a:spcPts val="0"/>
                        </a:spcBef>
                        <a:spcAft>
                          <a:spcPts val="0"/>
                        </a:spcAft>
                      </a:pPr>
                      <a:r>
                        <a:rPr lang="en-US" sz="1200" dirty="0">
                          <a:effectLst/>
                        </a:rPr>
                        <a:t> </a:t>
                      </a:r>
                    </a:p>
                    <a:p>
                      <a:pPr marL="0" marR="0" algn="just">
                        <a:spcBef>
                          <a:spcPts val="0"/>
                        </a:spcBef>
                        <a:spcAft>
                          <a:spcPts val="0"/>
                        </a:spcAft>
                      </a:pPr>
                      <a:r>
                        <a:rPr lang="en-US" sz="1200" dirty="0">
                          <a:effectLst/>
                        </a:rPr>
                        <a:t>Another source of technical risk for the antenna motion control is the force induced on the antenna due to wind and weight of the antenna </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Care must be taken to ensure that the rest of the system’s circuitry is protected in case of a malfunction or unexpected high current or voltage draw. Load testing the motion system should be done before attaching each antenna.</a:t>
                      </a:r>
                      <a:endParaRPr lang="en-US" sz="1200" dirty="0">
                        <a:effectLst/>
                        <a:latin typeface="Times New Roman"/>
                        <a:ea typeface="Times New Roman"/>
                      </a:endParaRPr>
                    </a:p>
                  </a:txBody>
                  <a:tcPr marL="68580" marR="68580" marT="0" marB="0"/>
                </a:tc>
              </a:tr>
            </a:tbl>
          </a:graphicData>
        </a:graphic>
      </p:graphicFrame>
      <p:sp>
        <p:nvSpPr>
          <p:cNvPr id="8" name="TextBox 7"/>
          <p:cNvSpPr txBox="1"/>
          <p:nvPr/>
        </p:nvSpPr>
        <p:spPr>
          <a:xfrm>
            <a:off x="1371600" y="228600"/>
            <a:ext cx="6248400" cy="769441"/>
          </a:xfrm>
          <a:prstGeom prst="rect">
            <a:avLst/>
          </a:prstGeom>
          <a:noFill/>
        </p:spPr>
        <p:txBody>
          <a:bodyPr wrap="square" rtlCol="0">
            <a:spAutoFit/>
          </a:bodyPr>
          <a:lstStyle/>
          <a:p>
            <a:r>
              <a:rPr lang="en-US" sz="4400" dirty="0" smtClean="0">
                <a:solidFill>
                  <a:prstClr val="white"/>
                </a:solidFill>
              </a:rPr>
              <a:t>Technical Risks</a:t>
            </a:r>
            <a:endParaRPr lang="en-US" sz="4400" dirty="0">
              <a:solidFill>
                <a:prstClr val="white"/>
              </a:solidFill>
            </a:endParaRPr>
          </a:p>
        </p:txBody>
      </p:sp>
      <p:sp>
        <p:nvSpPr>
          <p:cNvPr id="7" name="Footer Placeholder 3"/>
          <p:cNvSpPr>
            <a:spLocks noGrp="1"/>
          </p:cNvSpPr>
          <p:nvPr>
            <p:ph type="ftr" sz="quarter" idx="11"/>
          </p:nvPr>
        </p:nvSpPr>
        <p:spPr>
          <a:xfrm>
            <a:off x="5638800" y="6400800"/>
            <a:ext cx="2590800" cy="304800"/>
          </a:xfrm>
        </p:spPr>
        <p:txBody>
          <a:bodyPr/>
          <a:lstStyle/>
          <a:p>
            <a:pPr algn="r"/>
            <a:r>
              <a:rPr lang="en-US" sz="1500" dirty="0" smtClean="0">
                <a:solidFill>
                  <a:srgbClr val="EEECE1">
                    <a:shade val="90000"/>
                  </a:srgbClr>
                </a:solidFill>
              </a:rPr>
              <a:t>Speaker: Joel Watson</a:t>
            </a:r>
            <a:endParaRPr lang="en-US" sz="1500" dirty="0">
              <a:solidFill>
                <a:srgbClr val="EEECE1">
                  <a:shade val="90000"/>
                </a:srgbClr>
              </a:solidFill>
            </a:endParaRPr>
          </a:p>
        </p:txBody>
      </p:sp>
      <p:sp>
        <p:nvSpPr>
          <p:cNvPr id="3" name="Slide Number Placeholder 2"/>
          <p:cNvSpPr>
            <a:spLocks noGrp="1"/>
          </p:cNvSpPr>
          <p:nvPr>
            <p:ph type="sldNum" sz="quarter" idx="12"/>
          </p:nvPr>
        </p:nvSpPr>
        <p:spPr/>
        <p:txBody>
          <a:bodyPr/>
          <a:lstStyle/>
          <a:p>
            <a:fld id="{140797F1-65DA-4BD6-AC9C-9F81ABA2C1B8}" type="slidenum">
              <a:rPr lang="en-US" smtClean="0">
                <a:solidFill>
                  <a:srgbClr val="EEECE1">
                    <a:shade val="90000"/>
                  </a:srgbClr>
                </a:solidFill>
              </a:rPr>
              <a:pPr/>
              <a:t>33</a:t>
            </a:fld>
            <a:endParaRPr lang="en-US">
              <a:solidFill>
                <a:srgbClr val="EEECE1">
                  <a:shade val="90000"/>
                </a:srgbClr>
              </a:solidFill>
            </a:endParaRPr>
          </a:p>
        </p:txBody>
      </p:sp>
    </p:spTree>
    <p:extLst>
      <p:ext uri="{BB962C8B-B14F-4D97-AF65-F5344CB8AC3E}">
        <p14:creationId xmlns:p14="http://schemas.microsoft.com/office/powerpoint/2010/main" val="181757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6459418"/>
              </p:ext>
            </p:extLst>
          </p:nvPr>
        </p:nvGraphicFramePr>
        <p:xfrm>
          <a:off x="1676400" y="1524000"/>
          <a:ext cx="5623560" cy="2194560"/>
        </p:xfrm>
        <a:graphic>
          <a:graphicData uri="http://schemas.openxmlformats.org/drawingml/2006/table">
            <a:tbl>
              <a:tblPr firstRow="1" firstCol="1">
                <a:tableStyleId>{5C22544A-7EE6-4342-B048-85BDC9FD1C3A}</a:tableStyleId>
              </a:tblPr>
              <a:tblGrid>
                <a:gridCol w="1219200"/>
                <a:gridCol w="4404360"/>
              </a:tblGrid>
              <a:tr h="0">
                <a:tc>
                  <a:txBody>
                    <a:bodyPr/>
                    <a:lstStyle/>
                    <a:p>
                      <a:pPr marL="0" marR="0">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Electrical Failure</a:t>
                      </a:r>
                      <a:endParaRPr lang="en-US" sz="12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dirty="0">
                          <a:effectLst/>
                        </a:rPr>
                        <a:t>Description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There are multiple electrical components that are relied upon to make the system work. The biggest issue is ensuring that there is enough power to drive the system. Problems that could occur would be circuit elements being damaged due to high current spikes.</a:t>
                      </a:r>
                      <a:endParaRPr lang="en-US" sz="12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Serious</a:t>
                      </a:r>
                      <a:endParaRPr lang="en-US" sz="12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1200" dirty="0">
                          <a:effectLst/>
                        </a:rPr>
                        <a:t>Strategy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Order extra parts for components that could easily be damaged, therefore if something is not working from the circuitry, it could be replaced. The team should also make sure any terminals are connected correctly.</a:t>
                      </a:r>
                      <a:endParaRPr lang="en-US" sz="12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28167917"/>
              </p:ext>
            </p:extLst>
          </p:nvPr>
        </p:nvGraphicFramePr>
        <p:xfrm>
          <a:off x="1676400" y="3962400"/>
          <a:ext cx="5623560" cy="1645920"/>
        </p:xfrm>
        <a:graphic>
          <a:graphicData uri="http://schemas.openxmlformats.org/drawingml/2006/table">
            <a:tbl>
              <a:tblPr firstRow="1" firstCol="1">
                <a:tableStyleId>{5C22544A-7EE6-4342-B048-85BDC9FD1C3A}</a:tableStyleId>
              </a:tblPr>
              <a:tblGrid>
                <a:gridCol w="1219200"/>
                <a:gridCol w="4404360"/>
              </a:tblGrid>
              <a:tr h="0">
                <a:tc>
                  <a:txBody>
                    <a:bodyPr/>
                    <a:lstStyle/>
                    <a:p>
                      <a:pPr marL="0" marR="0" algn="just">
                        <a:spcBef>
                          <a:spcPts val="0"/>
                        </a:spcBef>
                        <a:spcAft>
                          <a:spcPts val="0"/>
                        </a:spcAft>
                      </a:pPr>
                      <a:r>
                        <a:rPr lang="en-US" sz="1200">
                          <a:effectLst/>
                        </a:rPr>
                        <a:t>Risk</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Oil Hazard</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The team is handling oil and emulsions so care must be taken to ensure all oil is disposed and handled properly so as not to damage the environment or living beings.</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Low</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Serious</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All safety requirement detailed out by the Hazardous Materials department shall be followed in order to insure safe handling of the oil during testing.</a:t>
                      </a:r>
                      <a:endParaRPr lang="en-US" sz="1200" dirty="0">
                        <a:effectLst/>
                        <a:latin typeface="Times New Roman"/>
                        <a:ea typeface="Times New Roman"/>
                      </a:endParaRPr>
                    </a:p>
                  </a:txBody>
                  <a:tcPr marL="68580" marR="68580" marT="0" marB="0"/>
                </a:tc>
              </a:tr>
            </a:tbl>
          </a:graphicData>
        </a:graphic>
      </p:graphicFrame>
      <p:sp>
        <p:nvSpPr>
          <p:cNvPr id="7" name="TextBox 6"/>
          <p:cNvSpPr txBox="1"/>
          <p:nvPr/>
        </p:nvSpPr>
        <p:spPr>
          <a:xfrm>
            <a:off x="1371600" y="228600"/>
            <a:ext cx="5334000" cy="769441"/>
          </a:xfrm>
          <a:prstGeom prst="rect">
            <a:avLst/>
          </a:prstGeom>
          <a:noFill/>
        </p:spPr>
        <p:txBody>
          <a:bodyPr wrap="square" rtlCol="0">
            <a:spAutoFit/>
          </a:bodyPr>
          <a:lstStyle/>
          <a:p>
            <a:r>
              <a:rPr lang="en-US" sz="4400" dirty="0" smtClean="0">
                <a:solidFill>
                  <a:prstClr val="white"/>
                </a:solidFill>
              </a:rPr>
              <a:t>Technical Risks</a:t>
            </a:r>
            <a:endParaRPr lang="en-US" sz="4400" dirty="0">
              <a:solidFill>
                <a:prstClr val="white"/>
              </a:solidFill>
            </a:endParaRPr>
          </a:p>
        </p:txBody>
      </p:sp>
      <p:sp>
        <p:nvSpPr>
          <p:cNvPr id="8"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3" name="Slide Number Placeholder 2"/>
          <p:cNvSpPr>
            <a:spLocks noGrp="1"/>
          </p:cNvSpPr>
          <p:nvPr>
            <p:ph type="sldNum" sz="quarter" idx="12"/>
          </p:nvPr>
        </p:nvSpPr>
        <p:spPr/>
        <p:txBody>
          <a:bodyPr/>
          <a:lstStyle/>
          <a:p>
            <a:fld id="{140797F1-65DA-4BD6-AC9C-9F81ABA2C1B8}" type="slidenum">
              <a:rPr lang="en-US" smtClean="0">
                <a:solidFill>
                  <a:srgbClr val="EEECE1">
                    <a:shade val="90000"/>
                  </a:srgbClr>
                </a:solidFill>
              </a:rPr>
              <a:pPr/>
              <a:t>34</a:t>
            </a:fld>
            <a:endParaRPr lang="en-US">
              <a:solidFill>
                <a:srgbClr val="EEECE1">
                  <a:shade val="90000"/>
                </a:srgbClr>
              </a:solidFill>
            </a:endParaRPr>
          </a:p>
        </p:txBody>
      </p:sp>
    </p:spTree>
    <p:extLst>
      <p:ext uri="{BB962C8B-B14F-4D97-AF65-F5344CB8AC3E}">
        <p14:creationId xmlns:p14="http://schemas.microsoft.com/office/powerpoint/2010/main" val="3781458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65609132"/>
              </p:ext>
            </p:extLst>
          </p:nvPr>
        </p:nvGraphicFramePr>
        <p:xfrm>
          <a:off x="1676400" y="1600200"/>
          <a:ext cx="5623560" cy="2011680"/>
        </p:xfrm>
        <a:graphic>
          <a:graphicData uri="http://schemas.openxmlformats.org/drawingml/2006/table">
            <a:tbl>
              <a:tblPr firstRow="1" firstCol="1">
                <a:tableStyleId>{5C22544A-7EE6-4342-B048-85BDC9FD1C3A}</a:tableStyleId>
              </a:tblPr>
              <a:tblGrid>
                <a:gridCol w="1219200"/>
                <a:gridCol w="44043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Technologies or Devices not Completely understood or assessed</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Not completely understanding the technologies used in the project could be detrimental to the project due to improper handling of equipment.</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Serious</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Do research on the particular device or ask another team who may have a better understanding of such device. Students should access previous manual of design project if no other option is available.</a:t>
                      </a:r>
                      <a:endParaRPr lang="en-US" sz="12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5150513"/>
              </p:ext>
            </p:extLst>
          </p:nvPr>
        </p:nvGraphicFramePr>
        <p:xfrm>
          <a:off x="1676400" y="3962400"/>
          <a:ext cx="5623560" cy="2194560"/>
        </p:xfrm>
        <a:graphic>
          <a:graphicData uri="http://schemas.openxmlformats.org/drawingml/2006/table">
            <a:tbl>
              <a:tblPr firstRow="1" firstCol="1">
                <a:tableStyleId>{5C22544A-7EE6-4342-B048-85BDC9FD1C3A}</a:tableStyleId>
              </a:tblPr>
              <a:tblGrid>
                <a:gridCol w="1219200"/>
                <a:gridCol w="44043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Data Acquisition Failure</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The acquisition of data from the Raspberry Pi GUI will explain the readings received from the antennae. If the Raspberry Pi is not receiving a signal from the antenna, it is impossible to compare the properties of water to any dilution within the wave pool. </a:t>
                      </a:r>
                      <a:endParaRPr lang="en-US" sz="1200" dirty="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endParaRPr>
                    </a:p>
                  </a:txBody>
                  <a:tcPr marL="68580" marR="68580" marT="0" marB="0"/>
                </a:tc>
              </a:tr>
              <a:tr h="0">
                <a:tc>
                  <a:txBody>
                    <a:bodyPr/>
                    <a:lstStyle/>
                    <a:p>
                      <a:pPr marL="0" marR="0" algn="just">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lgn="l">
                        <a:spcBef>
                          <a:spcPts val="0"/>
                        </a:spcBef>
                        <a:spcAft>
                          <a:spcPts val="0"/>
                        </a:spcAft>
                      </a:pPr>
                      <a:r>
                        <a:rPr lang="en-US" sz="1200" dirty="0">
                          <a:effectLst/>
                        </a:rPr>
                        <a:t>The team should check for proper focus of the antennas into the wave pool. Also, the Raspberry Pi needs to properly attached to the antennas with the correct LED lights blinking before any signal can be sent or received.</a:t>
                      </a:r>
                      <a:endParaRPr lang="en-US" sz="1200" dirty="0">
                        <a:effectLst/>
                        <a:latin typeface="Times New Roman"/>
                        <a:ea typeface="Times New Roman"/>
                      </a:endParaRPr>
                    </a:p>
                  </a:txBody>
                  <a:tcPr marL="68580" marR="68580" marT="0" marB="0"/>
                </a:tc>
              </a:tr>
            </a:tbl>
          </a:graphicData>
        </a:graphic>
      </p:graphicFrame>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12" y="110835"/>
            <a:ext cx="649287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8" name="Slide Number Placeholder 7"/>
          <p:cNvSpPr>
            <a:spLocks noGrp="1"/>
          </p:cNvSpPr>
          <p:nvPr>
            <p:ph type="sldNum" sz="quarter" idx="12"/>
          </p:nvPr>
        </p:nvSpPr>
        <p:spPr/>
        <p:txBody>
          <a:bodyPr/>
          <a:lstStyle/>
          <a:p>
            <a:fld id="{140797F1-65DA-4BD6-AC9C-9F81ABA2C1B8}" type="slidenum">
              <a:rPr lang="en-US" smtClean="0">
                <a:solidFill>
                  <a:srgbClr val="EEECE1">
                    <a:shade val="90000"/>
                  </a:srgbClr>
                </a:solidFill>
              </a:rPr>
              <a:pPr/>
              <a:t>35</a:t>
            </a:fld>
            <a:endParaRPr lang="en-US">
              <a:solidFill>
                <a:srgbClr val="EEECE1">
                  <a:shade val="90000"/>
                </a:srgbClr>
              </a:solidFill>
            </a:endParaRPr>
          </a:p>
        </p:txBody>
      </p:sp>
    </p:spTree>
    <p:extLst>
      <p:ext uri="{BB962C8B-B14F-4D97-AF65-F5344CB8AC3E}">
        <p14:creationId xmlns:p14="http://schemas.microsoft.com/office/powerpoint/2010/main" val="2826716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Risk</a:t>
            </a:r>
            <a:endParaRPr lang="en-US" dirty="0"/>
          </a:p>
        </p:txBody>
      </p:sp>
      <p:sp>
        <p:nvSpPr>
          <p:cNvPr id="3" name="Content Placeholder 2"/>
          <p:cNvSpPr>
            <a:spLocks noGrp="1"/>
          </p:cNvSpPr>
          <p:nvPr>
            <p:ph idx="1"/>
          </p:nvPr>
        </p:nvSpPr>
        <p:spPr/>
        <p:txBody>
          <a:bodyPr/>
          <a:lstStyle/>
          <a:p>
            <a:r>
              <a:rPr lang="en-US" dirty="0" smtClean="0"/>
              <a:t>Component Shipment Times</a:t>
            </a:r>
          </a:p>
          <a:p>
            <a:r>
              <a:rPr lang="en-US" dirty="0" smtClean="0"/>
              <a:t>Scheduling Conflicts</a:t>
            </a:r>
          </a:p>
          <a:p>
            <a:r>
              <a:rPr lang="en-US" dirty="0" smtClean="0"/>
              <a:t>Unfortunate Events</a:t>
            </a:r>
          </a:p>
          <a:p>
            <a:r>
              <a:rPr lang="en-US" dirty="0" smtClean="0"/>
              <a:t>Resourcing Risk</a:t>
            </a:r>
            <a:endParaRPr lang="en-US" dirty="0"/>
          </a:p>
        </p:txBody>
      </p:sp>
      <p:pic>
        <p:nvPicPr>
          <p:cNvPr id="1026" name="Picture 2" descr="C:\Users\JOLESOLE\AppData\Local\Microsoft\Windows\Temporary Internet Files\Content.IE5\MHGCWLSQ\MC9003262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038600"/>
            <a:ext cx="2438400" cy="22450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LESOLE\AppData\Local\Microsoft\Windows\Temporary Internet Files\Content.IE5\MHGCWLSQ\MC90005628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8800"/>
            <a:ext cx="2514600" cy="249796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36</a:t>
            </a:fld>
            <a:endParaRPr lang="en-US">
              <a:solidFill>
                <a:srgbClr val="EEECE1">
                  <a:shade val="90000"/>
                </a:srgbClr>
              </a:solidFill>
            </a:endParaRPr>
          </a:p>
        </p:txBody>
      </p:sp>
    </p:spTree>
    <p:extLst>
      <p:ext uri="{BB962C8B-B14F-4D97-AF65-F5344CB8AC3E}">
        <p14:creationId xmlns:p14="http://schemas.microsoft.com/office/powerpoint/2010/main" val="845321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Risks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874653"/>
              </p:ext>
            </p:extLst>
          </p:nvPr>
        </p:nvGraphicFramePr>
        <p:xfrm>
          <a:off x="1219200" y="2209800"/>
          <a:ext cx="5867400" cy="1981199"/>
        </p:xfrm>
        <a:graphic>
          <a:graphicData uri="http://schemas.openxmlformats.org/drawingml/2006/table">
            <a:tbl>
              <a:tblPr firstRow="1" firstCol="1">
                <a:tableStyleId>{5C22544A-7EE6-4342-B048-85BDC9FD1C3A}</a:tableStyleId>
              </a:tblPr>
              <a:tblGrid>
                <a:gridCol w="1272065"/>
                <a:gridCol w="4595335"/>
              </a:tblGrid>
              <a:tr h="220133">
                <a:tc>
                  <a:txBody>
                    <a:bodyPr/>
                    <a:lstStyle/>
                    <a:p>
                      <a:pPr marL="0" marR="0">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Component Shipment Times</a:t>
                      </a:r>
                      <a:endParaRPr lang="en-US" sz="1200">
                        <a:effectLst/>
                        <a:latin typeface="Times New Roman"/>
                        <a:ea typeface="Times New Roman"/>
                      </a:endParaRPr>
                    </a:p>
                  </a:txBody>
                  <a:tcPr marL="68580" marR="68580" marT="0" marB="0"/>
                </a:tc>
              </a:tr>
              <a:tr h="880533">
                <a:tc>
                  <a:txBody>
                    <a:bodyPr/>
                    <a:lstStyle/>
                    <a:p>
                      <a:pPr marL="0" marR="0">
                        <a:spcBef>
                          <a:spcPts val="0"/>
                        </a:spcBef>
                        <a:spcAft>
                          <a:spcPts val="0"/>
                        </a:spcAft>
                      </a:pPr>
                      <a:r>
                        <a:rPr lang="en-US" sz="1200" dirty="0">
                          <a:effectLst/>
                        </a:rPr>
                        <a:t>Description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Because senior design is limited to two semesters, it is crucial to choose components for the system that will be able to be delivered on time. If specific components cannot be retrieved in a timely manner, problems will arise.</a:t>
                      </a:r>
                      <a:endParaRPr lang="en-US" sz="1200">
                        <a:effectLst/>
                        <a:latin typeface="Times New Roman"/>
                        <a:ea typeface="Times New Roman"/>
                      </a:endParaRPr>
                    </a:p>
                  </a:txBody>
                  <a:tcPr marL="68580" marR="68580" marT="0" marB="0"/>
                </a:tc>
              </a:tr>
              <a:tr h="220133">
                <a:tc>
                  <a:txBody>
                    <a:bodyPr/>
                    <a:lstStyle/>
                    <a:p>
                      <a:pPr marL="0" marR="0">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Low</a:t>
                      </a:r>
                      <a:endParaRPr lang="en-US" sz="1200">
                        <a:effectLst/>
                        <a:latin typeface="Times New Roman"/>
                        <a:ea typeface="Times New Roman"/>
                      </a:endParaRPr>
                    </a:p>
                  </a:txBody>
                  <a:tcPr marL="68580" marR="68580" marT="0" marB="0"/>
                </a:tc>
              </a:tr>
              <a:tr h="220133">
                <a:tc>
                  <a:txBody>
                    <a:bodyPr/>
                    <a:lstStyle/>
                    <a:p>
                      <a:pPr marL="0" marR="0">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Catastrophic</a:t>
                      </a:r>
                      <a:endParaRPr lang="en-US" sz="1200">
                        <a:effectLst/>
                        <a:latin typeface="Times New Roman"/>
                        <a:ea typeface="Times New Roman"/>
                      </a:endParaRPr>
                    </a:p>
                  </a:txBody>
                  <a:tcPr marL="68580" marR="68580" marT="0" marB="0"/>
                </a:tc>
              </a:tr>
              <a:tr h="440267">
                <a:tc>
                  <a:txBody>
                    <a:bodyPr/>
                    <a:lstStyle/>
                    <a:p>
                      <a:pPr marL="0" marR="0">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The team will try their best to order components early when needed. </a:t>
                      </a:r>
                      <a:endParaRPr lang="en-US" sz="12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0176789"/>
              </p:ext>
            </p:extLst>
          </p:nvPr>
        </p:nvGraphicFramePr>
        <p:xfrm>
          <a:off x="1219200" y="4343400"/>
          <a:ext cx="5867400" cy="1600200"/>
        </p:xfrm>
        <a:graphic>
          <a:graphicData uri="http://schemas.openxmlformats.org/drawingml/2006/table">
            <a:tbl>
              <a:tblPr firstRow="1" firstCol="1">
                <a:tableStyleId>{5C22544A-7EE6-4342-B048-85BDC9FD1C3A}</a:tableStyleId>
              </a:tblPr>
              <a:tblGrid>
                <a:gridCol w="1272065"/>
                <a:gridCol w="4595335"/>
              </a:tblGrid>
              <a:tr h="200025">
                <a:tc>
                  <a:txBody>
                    <a:bodyPr/>
                    <a:lstStyle/>
                    <a:p>
                      <a:pPr marL="0" marR="0">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Schedule Conflicts</a:t>
                      </a:r>
                      <a:endParaRPr lang="en-US" sz="1200">
                        <a:effectLst/>
                        <a:latin typeface="Times New Roman"/>
                        <a:ea typeface="Times New Roman"/>
                      </a:endParaRPr>
                    </a:p>
                  </a:txBody>
                  <a:tcPr marL="68580" marR="68580" marT="0" marB="0"/>
                </a:tc>
              </a:tr>
              <a:tr h="600075">
                <a:tc>
                  <a:txBody>
                    <a:bodyPr/>
                    <a:lstStyle/>
                    <a:p>
                      <a:pPr marL="0" marR="0">
                        <a:spcBef>
                          <a:spcPts val="0"/>
                        </a:spcBef>
                        <a:spcAft>
                          <a:spcPts val="0"/>
                        </a:spcAft>
                      </a:pPr>
                      <a:r>
                        <a:rPr lang="en-US" sz="1200" dirty="0">
                          <a:effectLst/>
                        </a:rPr>
                        <a:t>Description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To be able to efficiently run meetings, all team members must be present. Currently the team has full schedules, so there are designated, specific times that everyone can meet. </a:t>
                      </a:r>
                      <a:endParaRPr lang="en-US" sz="1200">
                        <a:effectLst/>
                        <a:latin typeface="Times New Roman"/>
                        <a:ea typeface="Times New Roman"/>
                      </a:endParaRPr>
                    </a:p>
                  </a:txBody>
                  <a:tcPr marL="68580" marR="68580" marT="0" marB="0"/>
                </a:tc>
              </a:tr>
              <a:tr h="200025">
                <a:tc>
                  <a:txBody>
                    <a:bodyPr/>
                    <a:lstStyle/>
                    <a:p>
                      <a:pPr marL="0" marR="0">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Low</a:t>
                      </a:r>
                      <a:endParaRPr lang="en-US" sz="1200">
                        <a:effectLst/>
                        <a:latin typeface="Times New Roman"/>
                        <a:ea typeface="Times New Roman"/>
                      </a:endParaRPr>
                    </a:p>
                  </a:txBody>
                  <a:tcPr marL="68580" marR="68580" marT="0" marB="0"/>
                </a:tc>
              </a:tr>
              <a:tr h="200025">
                <a:tc>
                  <a:txBody>
                    <a:bodyPr/>
                    <a:lstStyle/>
                    <a:p>
                      <a:pPr marL="0" marR="0">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400050">
                <a:tc>
                  <a:txBody>
                    <a:bodyPr/>
                    <a:lstStyle/>
                    <a:p>
                      <a:pPr marL="0" marR="0">
                        <a:spcBef>
                          <a:spcPts val="0"/>
                        </a:spcBef>
                        <a:spcAft>
                          <a:spcPts val="0"/>
                        </a:spcAft>
                      </a:pPr>
                      <a:r>
                        <a:rPr lang="en-US" sz="1200">
                          <a:effectLst/>
                        </a:rPr>
                        <a:t>Strategy</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Create a group calendar to find common time to meet, and assign different tasks to be completed by different members</a:t>
                      </a:r>
                      <a:endParaRPr lang="en-US" sz="1200" dirty="0">
                        <a:effectLst/>
                        <a:latin typeface="Times New Roman"/>
                        <a:ea typeface="Times New Roman"/>
                      </a:endParaRPr>
                    </a:p>
                  </a:txBody>
                  <a:tcPr marL="68580" marR="68580" marT="0" marB="0"/>
                </a:tc>
              </a:tr>
            </a:tbl>
          </a:graphicData>
        </a:graphic>
      </p:graphicFrame>
      <p:sp>
        <p:nvSpPr>
          <p:cNvPr id="7"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9" name="Slide Number Placeholder 8"/>
          <p:cNvSpPr>
            <a:spLocks noGrp="1"/>
          </p:cNvSpPr>
          <p:nvPr>
            <p:ph type="sldNum" sz="quarter" idx="12"/>
          </p:nvPr>
        </p:nvSpPr>
        <p:spPr/>
        <p:txBody>
          <a:bodyPr/>
          <a:lstStyle/>
          <a:p>
            <a:fld id="{140797F1-65DA-4BD6-AC9C-9F81ABA2C1B8}" type="slidenum">
              <a:rPr lang="en-US" smtClean="0">
                <a:solidFill>
                  <a:srgbClr val="EEECE1">
                    <a:shade val="90000"/>
                  </a:srgbClr>
                </a:solidFill>
              </a:rPr>
              <a:pPr/>
              <a:t>37</a:t>
            </a:fld>
            <a:endParaRPr lang="en-US">
              <a:solidFill>
                <a:srgbClr val="EEECE1">
                  <a:shade val="90000"/>
                </a:srgbClr>
              </a:solidFill>
            </a:endParaRPr>
          </a:p>
        </p:txBody>
      </p:sp>
    </p:spTree>
    <p:extLst>
      <p:ext uri="{BB962C8B-B14F-4D97-AF65-F5344CB8AC3E}">
        <p14:creationId xmlns:p14="http://schemas.microsoft.com/office/powerpoint/2010/main" val="837001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Risk</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4738681" cy="4389437"/>
          </a:xfrm>
          <a:prstGeom prst="rect">
            <a:avLst/>
          </a:prstGeom>
          <a:noFill/>
          <a:ln>
            <a:noFill/>
          </a:ln>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8967" t="63524" r="28736" b="23871"/>
          <a:stretch/>
        </p:blipFill>
        <p:spPr bwMode="auto">
          <a:xfrm>
            <a:off x="5562600" y="4953000"/>
            <a:ext cx="3276600" cy="79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JOLESOLE\AppData\Local\Microsoft\Windows\Temporary Internet Files\Content.IE5\LO98X226\MC9001953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2587" y="1905000"/>
            <a:ext cx="3429000" cy="246556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9" name="Slide Number Placeholder 8"/>
          <p:cNvSpPr>
            <a:spLocks noGrp="1"/>
          </p:cNvSpPr>
          <p:nvPr>
            <p:ph type="sldNum" sz="quarter" idx="12"/>
          </p:nvPr>
        </p:nvSpPr>
        <p:spPr/>
        <p:txBody>
          <a:bodyPr/>
          <a:lstStyle/>
          <a:p>
            <a:fld id="{140797F1-65DA-4BD6-AC9C-9F81ABA2C1B8}" type="slidenum">
              <a:rPr lang="en-US" smtClean="0">
                <a:solidFill>
                  <a:srgbClr val="EEECE1">
                    <a:shade val="90000"/>
                  </a:srgbClr>
                </a:solidFill>
              </a:rPr>
              <a:pPr/>
              <a:t>38</a:t>
            </a:fld>
            <a:endParaRPr lang="en-US">
              <a:solidFill>
                <a:srgbClr val="EEECE1">
                  <a:shade val="90000"/>
                </a:srgbClr>
              </a:solidFill>
            </a:endParaRPr>
          </a:p>
        </p:txBody>
      </p:sp>
    </p:spTree>
    <p:extLst>
      <p:ext uri="{BB962C8B-B14F-4D97-AF65-F5344CB8AC3E}">
        <p14:creationId xmlns:p14="http://schemas.microsoft.com/office/powerpoint/2010/main" val="214603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879" t="15982" r="27499" b="18085"/>
          <a:stretch/>
        </p:blipFill>
        <p:spPr bwMode="auto">
          <a:xfrm>
            <a:off x="1828800" y="1905000"/>
            <a:ext cx="4876800" cy="450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39</a:t>
            </a:fld>
            <a:endParaRPr lang="en-US">
              <a:solidFill>
                <a:srgbClr val="EEECE1">
                  <a:shade val="90000"/>
                </a:srgbClr>
              </a:solidFill>
            </a:endParaRPr>
          </a:p>
        </p:txBody>
      </p:sp>
    </p:spTree>
    <p:extLst>
      <p:ext uri="{BB962C8B-B14F-4D97-AF65-F5344CB8AC3E}">
        <p14:creationId xmlns:p14="http://schemas.microsoft.com/office/powerpoint/2010/main" val="16963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5105400" cy="1447800"/>
          </a:xfrm>
        </p:spPr>
        <p:txBody>
          <a:bodyPr/>
          <a:lstStyle/>
          <a:p>
            <a:pPr algn="l"/>
            <a:r>
              <a:rPr lang="en-US" dirty="0" smtClean="0"/>
              <a:t>Team Sponsors</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algn="l"/>
            <a:r>
              <a:rPr lang="en-US" b="1" dirty="0"/>
              <a:t>Dr. Oscar Garcia </a:t>
            </a:r>
            <a:r>
              <a:rPr lang="en-US" b="1" dirty="0" smtClean="0"/>
              <a:t>:</a:t>
            </a:r>
          </a:p>
          <a:p>
            <a:pPr algn="l"/>
            <a:r>
              <a:rPr lang="en-US" dirty="0" smtClean="0"/>
              <a:t>(</a:t>
            </a:r>
            <a:r>
              <a:rPr lang="en-US" dirty="0"/>
              <a:t>FSU’s Earth, Ocean &amp; Atmospheric Science Department</a:t>
            </a:r>
            <a:r>
              <a:rPr lang="en-US" dirty="0" smtClean="0"/>
              <a:t>)</a:t>
            </a:r>
          </a:p>
          <a:p>
            <a:pPr algn="l"/>
            <a:endParaRPr lang="en-US" dirty="0"/>
          </a:p>
          <a:p>
            <a:pPr algn="l"/>
            <a:r>
              <a:rPr lang="en-US" b="1" dirty="0" smtClean="0"/>
              <a:t>Dr</a:t>
            </a:r>
            <a:r>
              <a:rPr lang="en-US" b="1" dirty="0"/>
              <a:t>. Michael Frank </a:t>
            </a:r>
            <a:endParaRPr lang="en-US" b="1" dirty="0" smtClean="0"/>
          </a:p>
          <a:p>
            <a:pPr algn="l"/>
            <a:r>
              <a:rPr lang="en-US" dirty="0"/>
              <a:t>ECE Senior Design Project Instructor &amp; Main Project Advisor</a:t>
            </a:r>
          </a:p>
          <a:p>
            <a:pPr algn="l"/>
            <a:endParaRPr lang="en-US" b="1" dirty="0" smtClean="0"/>
          </a:p>
          <a:p>
            <a:pPr algn="l"/>
            <a:r>
              <a:rPr lang="en-US" b="1" dirty="0" smtClean="0"/>
              <a:t>Mark Weatherspoon</a:t>
            </a:r>
            <a:r>
              <a:rPr lang="en-US" dirty="0" smtClean="0"/>
              <a:t/>
            </a:r>
            <a:br>
              <a:rPr lang="en-US" dirty="0" smtClean="0"/>
            </a:br>
            <a:r>
              <a:rPr lang="en-US" dirty="0" smtClean="0"/>
              <a:t>ECE Review Member</a:t>
            </a:r>
            <a:br>
              <a:rPr lang="en-US" dirty="0" smtClean="0"/>
            </a:br>
            <a:endParaRPr lang="en-US" dirty="0" smtClean="0"/>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4</a:t>
            </a:fld>
            <a:endParaRPr lang="en-US"/>
          </a:p>
        </p:txBody>
      </p:sp>
    </p:spTree>
    <p:extLst>
      <p:ext uri="{BB962C8B-B14F-4D97-AF65-F5344CB8AC3E}">
        <p14:creationId xmlns:p14="http://schemas.microsoft.com/office/powerpoint/2010/main" val="2022831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Risks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4898987"/>
              </p:ext>
            </p:extLst>
          </p:nvPr>
        </p:nvGraphicFramePr>
        <p:xfrm>
          <a:off x="1143000" y="2057400"/>
          <a:ext cx="5928360" cy="2362200"/>
        </p:xfrm>
        <a:graphic>
          <a:graphicData uri="http://schemas.openxmlformats.org/drawingml/2006/table">
            <a:tbl>
              <a:tblPr firstRow="1" firstCol="1">
                <a:tableStyleId>{5C22544A-7EE6-4342-B048-85BDC9FD1C3A}</a:tableStyleId>
              </a:tblPr>
              <a:tblGrid>
                <a:gridCol w="1285281"/>
                <a:gridCol w="4643079"/>
              </a:tblGrid>
              <a:tr h="39370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Unfortunate Events (Car Accident, death or sickness in the family)</a:t>
                      </a:r>
                      <a:endParaRPr lang="en-US" sz="1200">
                        <a:effectLst/>
                        <a:latin typeface="Times New Roman"/>
                        <a:ea typeface="Times New Roman"/>
                      </a:endParaRPr>
                    </a:p>
                  </a:txBody>
                  <a:tcPr marL="68580" marR="68580" marT="0" marB="0"/>
                </a:tc>
              </a:tr>
              <a:tr h="78740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In addition to having a tight schedule, sometimes unfortunate events can occur that would prevent a group member from making a meeting. Excusable situations would be a car accident, death or sickness in the family, or personal illness.</a:t>
                      </a:r>
                      <a:endParaRPr lang="en-US" sz="1200">
                        <a:effectLst/>
                        <a:latin typeface="Times New Roman"/>
                        <a:ea typeface="Times New Roman"/>
                      </a:endParaRPr>
                    </a:p>
                  </a:txBody>
                  <a:tcPr marL="68580" marR="68580" marT="0" marB="0"/>
                </a:tc>
              </a:tr>
              <a:tr h="19685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Low</a:t>
                      </a:r>
                      <a:endParaRPr lang="en-US" sz="1200">
                        <a:effectLst/>
                        <a:latin typeface="Times New Roman"/>
                        <a:ea typeface="Times New Roman"/>
                      </a:endParaRPr>
                    </a:p>
                  </a:txBody>
                  <a:tcPr marL="68580" marR="68580" marT="0" marB="0"/>
                </a:tc>
              </a:tr>
              <a:tr h="19685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Serious</a:t>
                      </a:r>
                      <a:endParaRPr lang="en-US" sz="1200">
                        <a:effectLst/>
                        <a:latin typeface="Times New Roman"/>
                        <a:ea typeface="Times New Roman"/>
                      </a:endParaRPr>
                    </a:p>
                  </a:txBody>
                  <a:tcPr marL="68580" marR="68580" marT="0" marB="0"/>
                </a:tc>
              </a:tr>
              <a:tr h="787400">
                <a:tc>
                  <a:txBody>
                    <a:bodyPr/>
                    <a:lstStyle/>
                    <a:p>
                      <a:pPr marL="0" marR="0" algn="just">
                        <a:spcBef>
                          <a:spcPts val="0"/>
                        </a:spcBef>
                        <a:spcAft>
                          <a:spcPts val="0"/>
                        </a:spcAft>
                      </a:pPr>
                      <a:r>
                        <a:rPr lang="en-US" sz="1200" dirty="0">
                          <a:effectLst/>
                        </a:rPr>
                        <a:t>Strategy</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Make the team aware of the situation immediate to find ways to proceed with the project. Any missed meeting due to an unfortunate event will not be counted against the student as long communication is maintained. </a:t>
                      </a:r>
                      <a:endParaRPr lang="en-US" sz="1200" dirty="0">
                        <a:effectLst/>
                        <a:latin typeface="Times New Roman"/>
                        <a:ea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20108747"/>
              </p:ext>
            </p:extLst>
          </p:nvPr>
        </p:nvGraphicFramePr>
        <p:xfrm>
          <a:off x="1143000" y="4648200"/>
          <a:ext cx="5928360" cy="1676400"/>
        </p:xfrm>
        <a:graphic>
          <a:graphicData uri="http://schemas.openxmlformats.org/drawingml/2006/table">
            <a:tbl>
              <a:tblPr firstRow="1" firstCol="1">
                <a:tableStyleId>{5C22544A-7EE6-4342-B048-85BDC9FD1C3A}</a:tableStyleId>
              </a:tblPr>
              <a:tblGrid>
                <a:gridCol w="1285281"/>
                <a:gridCol w="4643079"/>
              </a:tblGrid>
              <a:tr h="20955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Resourcing Risk</a:t>
                      </a:r>
                      <a:endParaRPr lang="en-US" sz="1200">
                        <a:effectLst/>
                        <a:latin typeface="Times New Roman"/>
                        <a:ea typeface="Times New Roman"/>
                      </a:endParaRPr>
                    </a:p>
                  </a:txBody>
                  <a:tcPr marL="68580" marR="68580" marT="0" marB="0"/>
                </a:tc>
              </a:tr>
              <a:tr h="41910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Due to the economy, shifts could arise that could make products increase in price or disappear altogether.</a:t>
                      </a:r>
                      <a:endParaRPr lang="en-US" sz="1200">
                        <a:effectLst/>
                        <a:latin typeface="Times New Roman"/>
                        <a:ea typeface="Times New Roman"/>
                      </a:endParaRPr>
                    </a:p>
                  </a:txBody>
                  <a:tcPr marL="68580" marR="68580" marT="0" marB="0"/>
                </a:tc>
              </a:tr>
              <a:tr h="20955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endParaRPr>
                    </a:p>
                  </a:txBody>
                  <a:tcPr marL="68580" marR="68580" marT="0" marB="0"/>
                </a:tc>
              </a:tr>
              <a:tr h="20955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a:effectLst/>
                        </a:rPr>
                        <a:t>Serious</a:t>
                      </a:r>
                      <a:endParaRPr lang="en-US" sz="1200">
                        <a:effectLst/>
                        <a:latin typeface="Times New Roman"/>
                        <a:ea typeface="Times New Roman"/>
                      </a:endParaRPr>
                    </a:p>
                  </a:txBody>
                  <a:tcPr marL="68580" marR="68580" marT="0" marB="0"/>
                </a:tc>
              </a:tr>
              <a:tr h="628650">
                <a:tc>
                  <a:txBody>
                    <a:bodyPr/>
                    <a:lstStyle/>
                    <a:p>
                      <a:pPr marL="0" marR="0" algn="just">
                        <a:spcBef>
                          <a:spcPts val="0"/>
                        </a:spcBef>
                        <a:spcAft>
                          <a:spcPts val="0"/>
                        </a:spcAft>
                      </a:pPr>
                      <a:r>
                        <a:rPr lang="en-US" sz="1200" dirty="0">
                          <a:effectLst/>
                        </a:rPr>
                        <a:t> </a:t>
                      </a:r>
                    </a:p>
                    <a:p>
                      <a:pPr marL="0" marR="0" algn="just">
                        <a:spcBef>
                          <a:spcPts val="0"/>
                        </a:spcBef>
                        <a:spcAft>
                          <a:spcPts val="0"/>
                        </a:spcAft>
                      </a:pPr>
                      <a:r>
                        <a:rPr lang="en-US" sz="1200" dirty="0">
                          <a:effectLst/>
                        </a:rPr>
                        <a:t>Strategy</a:t>
                      </a:r>
                      <a:endParaRPr lang="en-US" sz="12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Order all components early to ensure availability and best prices, do a well-defined estimate to not under buy any resource, and use all resources wisely.</a:t>
                      </a:r>
                      <a:endParaRPr lang="en-US" sz="1200" dirty="0">
                        <a:effectLst/>
                        <a:latin typeface="Times New Roman"/>
                        <a:ea typeface="Times New Roman"/>
                      </a:endParaRPr>
                    </a:p>
                  </a:txBody>
                  <a:tcPr marL="68580" marR="68580" marT="0" marB="0"/>
                </a:tc>
              </a:tr>
            </a:tbl>
          </a:graphicData>
        </a:graphic>
      </p:graphicFrame>
      <p:sp>
        <p:nvSpPr>
          <p:cNvPr id="9"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6" name="Slide Number Placeholder 5"/>
          <p:cNvSpPr>
            <a:spLocks noGrp="1"/>
          </p:cNvSpPr>
          <p:nvPr>
            <p:ph type="sldNum" sz="quarter" idx="12"/>
          </p:nvPr>
        </p:nvSpPr>
        <p:spPr/>
        <p:txBody>
          <a:bodyPr/>
          <a:lstStyle/>
          <a:p>
            <a:fld id="{140797F1-65DA-4BD6-AC9C-9F81ABA2C1B8}" type="slidenum">
              <a:rPr lang="en-US" smtClean="0">
                <a:solidFill>
                  <a:srgbClr val="EEECE1">
                    <a:shade val="90000"/>
                  </a:srgbClr>
                </a:solidFill>
              </a:rPr>
              <a:pPr/>
              <a:t>40</a:t>
            </a:fld>
            <a:endParaRPr lang="en-US">
              <a:solidFill>
                <a:srgbClr val="EEECE1">
                  <a:shade val="90000"/>
                </a:srgbClr>
              </a:solidFill>
            </a:endParaRPr>
          </a:p>
        </p:txBody>
      </p:sp>
    </p:spTree>
    <p:extLst>
      <p:ext uri="{BB962C8B-B14F-4D97-AF65-F5344CB8AC3E}">
        <p14:creationId xmlns:p14="http://schemas.microsoft.com/office/powerpoint/2010/main" val="2089698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Risks</a:t>
            </a:r>
            <a:endParaRPr lang="en-US" dirty="0"/>
          </a:p>
        </p:txBody>
      </p:sp>
      <p:sp>
        <p:nvSpPr>
          <p:cNvPr id="3" name="Content Placeholder 2"/>
          <p:cNvSpPr>
            <a:spLocks noGrp="1"/>
          </p:cNvSpPr>
          <p:nvPr>
            <p:ph idx="1"/>
          </p:nvPr>
        </p:nvSpPr>
        <p:spPr/>
        <p:txBody>
          <a:bodyPr/>
          <a:lstStyle/>
          <a:p>
            <a:r>
              <a:rPr lang="en-US" dirty="0"/>
              <a:t>Understanding of Technology</a:t>
            </a:r>
          </a:p>
          <a:p>
            <a:r>
              <a:rPr lang="en-US" dirty="0"/>
              <a:t>Incompletely Identified </a:t>
            </a:r>
            <a:r>
              <a:rPr lang="en-US" dirty="0" smtClean="0"/>
              <a:t>Requirements/Constraints</a:t>
            </a:r>
          </a:p>
          <a:p>
            <a:r>
              <a:rPr lang="en-US" dirty="0" smtClean="0"/>
              <a:t>Under-budgeting</a:t>
            </a:r>
          </a:p>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74" t="11949" r="24865" b="31429"/>
          <a:stretch/>
        </p:blipFill>
        <p:spPr bwMode="auto">
          <a:xfrm>
            <a:off x="3657600" y="2895600"/>
            <a:ext cx="4724400" cy="346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JOLESOLE\AppData\Local\Microsoft\Windows\Temporary Internet Files\Content.IE5\63YMPSUB\MC9004339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7" name="Slide Number Placeholder 6"/>
          <p:cNvSpPr>
            <a:spLocks noGrp="1"/>
          </p:cNvSpPr>
          <p:nvPr>
            <p:ph type="sldNum" sz="quarter" idx="12"/>
          </p:nvPr>
        </p:nvSpPr>
        <p:spPr/>
        <p:txBody>
          <a:bodyPr/>
          <a:lstStyle/>
          <a:p>
            <a:fld id="{140797F1-65DA-4BD6-AC9C-9F81ABA2C1B8}" type="slidenum">
              <a:rPr lang="en-US" smtClean="0">
                <a:solidFill>
                  <a:srgbClr val="EEECE1">
                    <a:shade val="90000"/>
                  </a:srgbClr>
                </a:solidFill>
              </a:rPr>
              <a:pPr/>
              <a:t>41</a:t>
            </a:fld>
            <a:endParaRPr lang="en-US">
              <a:solidFill>
                <a:srgbClr val="EEECE1">
                  <a:shade val="90000"/>
                </a:srgbClr>
              </a:solidFill>
            </a:endParaRPr>
          </a:p>
        </p:txBody>
      </p:sp>
    </p:spTree>
    <p:extLst>
      <p:ext uri="{BB962C8B-B14F-4D97-AF65-F5344CB8AC3E}">
        <p14:creationId xmlns:p14="http://schemas.microsoft.com/office/powerpoint/2010/main" val="2704251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Risks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603097"/>
              </p:ext>
            </p:extLst>
          </p:nvPr>
        </p:nvGraphicFramePr>
        <p:xfrm>
          <a:off x="1676400" y="1905000"/>
          <a:ext cx="5623560" cy="1828800"/>
        </p:xfrm>
        <a:graphic>
          <a:graphicData uri="http://schemas.openxmlformats.org/drawingml/2006/table">
            <a:tbl>
              <a:tblPr firstRow="1" firstCol="1" bandRow="1">
                <a:tableStyleId>{5C22544A-7EE6-4342-B048-85BDC9FD1C3A}</a:tableStyleId>
              </a:tblPr>
              <a:tblGrid>
                <a:gridCol w="1219200"/>
                <a:gridCol w="44043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Technologies or Devices not Completely understood or assessed</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dirty="0">
                          <a:effectLst/>
                        </a:rPr>
                        <a:t>Description</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If technologies or devices are not completely understood, it is reasonable to assume that too many parts could be ordered, wrong components, etc. that could cause the budget to be exceeded.</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Moderate</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Strategy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Do research on the particular device or ask another team who may have a better understanding of such device.</a:t>
                      </a:r>
                      <a:endParaRPr lang="en-US" sz="1200" dirty="0">
                        <a:effectLst/>
                        <a:latin typeface="Times New Roman"/>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1264828"/>
              </p:ext>
            </p:extLst>
          </p:nvPr>
        </p:nvGraphicFramePr>
        <p:xfrm>
          <a:off x="1676400" y="3886200"/>
          <a:ext cx="5623560" cy="2377440"/>
        </p:xfrm>
        <a:graphic>
          <a:graphicData uri="http://schemas.openxmlformats.org/drawingml/2006/table">
            <a:tbl>
              <a:tblPr firstRow="1" firstCol="1" bandRow="1">
                <a:tableStyleId>{5C22544A-7EE6-4342-B048-85BDC9FD1C3A}</a:tableStyleId>
              </a:tblPr>
              <a:tblGrid>
                <a:gridCol w="1295400"/>
                <a:gridCol w="4328160"/>
              </a:tblGrid>
              <a:tr h="0">
                <a:tc>
                  <a:txBody>
                    <a:bodyPr/>
                    <a:lstStyle/>
                    <a:p>
                      <a:pPr marL="0" marR="0" algn="just">
                        <a:spcBef>
                          <a:spcPts val="0"/>
                        </a:spcBef>
                        <a:spcAft>
                          <a:spcPts val="0"/>
                        </a:spcAft>
                      </a:pPr>
                      <a:r>
                        <a:rPr lang="en-US" sz="1200" dirty="0">
                          <a:effectLst/>
                        </a:rPr>
                        <a:t>Risk</a:t>
                      </a:r>
                      <a:endParaRPr lang="en-US" sz="1200" dirty="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Incompletely identified requirements or constraints.</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If the requirements or constraints happen to be incompletely identified, it could cause a strain on the budget. The reason for this is that parts could potentially not get ordered in time, meaning expedited shipping would have to be ordered, new parts, etc. that could cause the budget to be exceeded.</a:t>
                      </a:r>
                      <a:endParaRPr lang="en-US" sz="1200" dirty="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Low</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Catastrophic</a:t>
                      </a:r>
                      <a:endParaRPr lang="en-US" sz="1200">
                        <a:effectLst/>
                        <a:latin typeface="Times New Roman"/>
                        <a:ea typeface="Times New Roman"/>
                        <a:cs typeface="Times New Roman"/>
                      </a:endParaRPr>
                    </a:p>
                  </a:txBody>
                  <a:tcPr marL="68580" marR="68580" marT="0" marB="0"/>
                </a:tc>
              </a:tr>
              <a:tr h="0">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Strategy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Keep a constant line of communication with the sponsor to get clarification on any requirements and capabilities throughout the whole project. If new constraints are required, the team needs to appropriate these changes into the design immediately to ensure implementation and the satisfaction of the sponsor.</a:t>
                      </a:r>
                      <a:endParaRPr lang="en-US" sz="1200" dirty="0">
                        <a:effectLst/>
                        <a:latin typeface="Times New Roman"/>
                        <a:ea typeface="Times New Roman"/>
                        <a:cs typeface="Times New Roman"/>
                      </a:endParaRPr>
                    </a:p>
                  </a:txBody>
                  <a:tcPr marL="68580" marR="68580" marT="0" marB="0"/>
                </a:tc>
              </a:tr>
            </a:tbl>
          </a:graphicData>
        </a:graphic>
      </p:graphicFrame>
      <p:sp>
        <p:nvSpPr>
          <p:cNvPr id="7"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9" name="Slide Number Placeholder 8"/>
          <p:cNvSpPr>
            <a:spLocks noGrp="1"/>
          </p:cNvSpPr>
          <p:nvPr>
            <p:ph type="sldNum" sz="quarter" idx="12"/>
          </p:nvPr>
        </p:nvSpPr>
        <p:spPr/>
        <p:txBody>
          <a:bodyPr/>
          <a:lstStyle/>
          <a:p>
            <a:fld id="{140797F1-65DA-4BD6-AC9C-9F81ABA2C1B8}" type="slidenum">
              <a:rPr lang="en-US" smtClean="0">
                <a:solidFill>
                  <a:srgbClr val="EEECE1">
                    <a:shade val="90000"/>
                  </a:srgbClr>
                </a:solidFill>
              </a:rPr>
              <a:pPr/>
              <a:t>42</a:t>
            </a:fld>
            <a:endParaRPr lang="en-US">
              <a:solidFill>
                <a:srgbClr val="EEECE1">
                  <a:shade val="90000"/>
                </a:srgbClr>
              </a:solidFill>
            </a:endParaRPr>
          </a:p>
        </p:txBody>
      </p:sp>
    </p:spTree>
    <p:extLst>
      <p:ext uri="{BB962C8B-B14F-4D97-AF65-F5344CB8AC3E}">
        <p14:creationId xmlns:p14="http://schemas.microsoft.com/office/powerpoint/2010/main" val="865376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Risks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4153483"/>
              </p:ext>
            </p:extLst>
          </p:nvPr>
        </p:nvGraphicFramePr>
        <p:xfrm>
          <a:off x="1524000" y="2743200"/>
          <a:ext cx="6316980" cy="2651602"/>
        </p:xfrm>
        <a:graphic>
          <a:graphicData uri="http://schemas.openxmlformats.org/drawingml/2006/table">
            <a:tbl>
              <a:tblPr firstRow="1" firstCol="1" bandRow="1">
                <a:tableStyleId>{5C22544A-7EE6-4342-B048-85BDC9FD1C3A}</a:tableStyleId>
              </a:tblPr>
              <a:tblGrid>
                <a:gridCol w="1296778"/>
                <a:gridCol w="5020202"/>
              </a:tblGrid>
              <a:tr h="241055">
                <a:tc>
                  <a:txBody>
                    <a:bodyPr/>
                    <a:lstStyle/>
                    <a:p>
                      <a:pPr marL="0" marR="0" algn="just">
                        <a:spcBef>
                          <a:spcPts val="0"/>
                        </a:spcBef>
                        <a:spcAft>
                          <a:spcPts val="0"/>
                        </a:spcAft>
                      </a:pPr>
                      <a:r>
                        <a:rPr lang="en-US" sz="1200">
                          <a:effectLst/>
                        </a:rPr>
                        <a:t>Risk</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Budget</a:t>
                      </a:r>
                      <a:endParaRPr lang="en-US" sz="1200">
                        <a:effectLst/>
                        <a:latin typeface="Times New Roman"/>
                        <a:ea typeface="Times New Roman"/>
                        <a:cs typeface="Times New Roman"/>
                      </a:endParaRPr>
                    </a:p>
                  </a:txBody>
                  <a:tcPr marL="68580" marR="68580" marT="0" marB="0"/>
                </a:tc>
              </a:tr>
              <a:tr h="964219">
                <a:tc>
                  <a:txBody>
                    <a:bodyPr/>
                    <a:lstStyle/>
                    <a:p>
                      <a:pPr marL="0" marR="0" algn="just">
                        <a:spcBef>
                          <a:spcPts val="0"/>
                        </a:spcBef>
                        <a:spcAft>
                          <a:spcPts val="0"/>
                        </a:spcAft>
                      </a:pPr>
                      <a:r>
                        <a:rPr lang="en-US" sz="1200">
                          <a:effectLst/>
                        </a:rPr>
                        <a:t>Description</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Under budgeting could be a problem because it might hint that cheap or not-quality products were used to build the system or there were insufficient funds to build and implement such a design.</a:t>
                      </a:r>
                      <a:endParaRPr lang="en-US" sz="1200" dirty="0">
                        <a:effectLst/>
                        <a:latin typeface="Times New Roman"/>
                        <a:ea typeface="Times New Roman"/>
                        <a:cs typeface="Times New Roman"/>
                      </a:endParaRPr>
                    </a:p>
                  </a:txBody>
                  <a:tcPr marL="68580" marR="68580" marT="0" marB="0"/>
                </a:tc>
              </a:tr>
              <a:tr h="241055">
                <a:tc>
                  <a:txBody>
                    <a:bodyPr/>
                    <a:lstStyle/>
                    <a:p>
                      <a:pPr marL="0" marR="0" algn="just">
                        <a:spcBef>
                          <a:spcPts val="0"/>
                        </a:spcBef>
                        <a:spcAft>
                          <a:spcPts val="0"/>
                        </a:spcAft>
                      </a:pPr>
                      <a:r>
                        <a:rPr lang="en-US" sz="1200">
                          <a:effectLst/>
                        </a:rPr>
                        <a:t>Probability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Low</a:t>
                      </a:r>
                      <a:endParaRPr lang="en-US" sz="1200">
                        <a:effectLst/>
                        <a:latin typeface="Times New Roman"/>
                        <a:ea typeface="Times New Roman"/>
                        <a:cs typeface="Times New Roman"/>
                      </a:endParaRPr>
                    </a:p>
                  </a:txBody>
                  <a:tcPr marL="68580" marR="68580" marT="0" marB="0"/>
                </a:tc>
              </a:tr>
              <a:tr h="482109">
                <a:tc>
                  <a:txBody>
                    <a:bodyPr/>
                    <a:lstStyle/>
                    <a:p>
                      <a:pPr marL="0" marR="0" algn="just">
                        <a:spcBef>
                          <a:spcPts val="0"/>
                        </a:spcBef>
                        <a:spcAft>
                          <a:spcPts val="0"/>
                        </a:spcAft>
                      </a:pPr>
                      <a:r>
                        <a:rPr lang="en-US" sz="1200">
                          <a:effectLst/>
                        </a:rPr>
                        <a:t>Consequences</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a:effectLst/>
                        </a:rPr>
                        <a:t>Serious</a:t>
                      </a:r>
                      <a:endParaRPr lang="en-US" sz="1200">
                        <a:effectLst/>
                        <a:latin typeface="Times New Roman"/>
                        <a:ea typeface="Times New Roman"/>
                        <a:cs typeface="Times New Roman"/>
                      </a:endParaRPr>
                    </a:p>
                  </a:txBody>
                  <a:tcPr marL="68580" marR="68580" marT="0" marB="0"/>
                </a:tc>
              </a:tr>
              <a:tr h="723164">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Strategy</a:t>
                      </a:r>
                      <a:endParaRPr lang="en-US" sz="1200">
                        <a:effectLst/>
                        <a:latin typeface="Times New Roman"/>
                        <a:ea typeface="Times New Roman"/>
                        <a:cs typeface="Times New Roman"/>
                      </a:endParaRPr>
                    </a:p>
                  </a:txBody>
                  <a:tcPr marL="68580" marR="68580" marT="0" marB="0"/>
                </a:tc>
                <a:tc>
                  <a:txBody>
                    <a:bodyPr/>
                    <a:lstStyle/>
                    <a:p>
                      <a:pPr marL="0" marR="0" algn="just">
                        <a:spcBef>
                          <a:spcPts val="0"/>
                        </a:spcBef>
                        <a:spcAft>
                          <a:spcPts val="0"/>
                        </a:spcAft>
                      </a:pPr>
                      <a:r>
                        <a:rPr lang="en-US" sz="1200" dirty="0">
                          <a:effectLst/>
                        </a:rPr>
                        <a:t>Evaluate the overall cost of the project, try to buy quality products at minimum price, keep track of all purchases, and refrain from purchasing stuff that’s not important to the project.</a:t>
                      </a:r>
                      <a:endParaRPr lang="en-US" sz="1200" dirty="0">
                        <a:effectLst/>
                        <a:latin typeface="Times New Roman"/>
                        <a:ea typeface="Times New Roman"/>
                        <a:cs typeface="Times New Roman"/>
                      </a:endParaRPr>
                    </a:p>
                  </a:txBody>
                  <a:tcPr marL="68580" marR="68580" marT="0" marB="0"/>
                </a:tc>
              </a:tr>
            </a:tbl>
          </a:graphicData>
        </a:graphic>
      </p:graphicFrame>
      <p:sp>
        <p:nvSpPr>
          <p:cNvPr id="6" name="Footer Placeholder 3"/>
          <p:cNvSpPr txBox="1">
            <a:spLocks/>
          </p:cNvSpPr>
          <p:nvPr/>
        </p:nvSpPr>
        <p:spPr>
          <a:xfrm>
            <a:off x="5638800" y="6400800"/>
            <a:ext cx="2590800" cy="304800"/>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smtClean="0">
                <a:solidFill>
                  <a:srgbClr val="EEECE1">
                    <a:shade val="90000"/>
                  </a:srgbClr>
                </a:solidFill>
              </a:rPr>
              <a:t>Speaker: Joel Watson</a:t>
            </a:r>
            <a:endParaRPr lang="en-US" sz="1500" dirty="0">
              <a:solidFill>
                <a:srgbClr val="EEECE1">
                  <a:shade val="90000"/>
                </a:srgbClr>
              </a:solidFill>
            </a:endParaRPr>
          </a:p>
        </p:txBody>
      </p:sp>
      <p:sp>
        <p:nvSpPr>
          <p:cNvPr id="8" name="Slide Number Placeholder 7"/>
          <p:cNvSpPr>
            <a:spLocks noGrp="1"/>
          </p:cNvSpPr>
          <p:nvPr>
            <p:ph type="sldNum" sz="quarter" idx="12"/>
          </p:nvPr>
        </p:nvSpPr>
        <p:spPr/>
        <p:txBody>
          <a:bodyPr/>
          <a:lstStyle/>
          <a:p>
            <a:fld id="{140797F1-65DA-4BD6-AC9C-9F81ABA2C1B8}" type="slidenum">
              <a:rPr lang="en-US" smtClean="0">
                <a:solidFill>
                  <a:srgbClr val="EEECE1">
                    <a:shade val="90000"/>
                  </a:srgbClr>
                </a:solidFill>
              </a:rPr>
              <a:pPr/>
              <a:t>43</a:t>
            </a:fld>
            <a:endParaRPr lang="en-US">
              <a:solidFill>
                <a:srgbClr val="EEECE1">
                  <a:shade val="90000"/>
                </a:srgbClr>
              </a:solidFill>
            </a:endParaRPr>
          </a:p>
        </p:txBody>
      </p:sp>
    </p:spTree>
    <p:extLst>
      <p:ext uri="{BB962C8B-B14F-4D97-AF65-F5344CB8AC3E}">
        <p14:creationId xmlns:p14="http://schemas.microsoft.com/office/powerpoint/2010/main" val="541447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90800"/>
            <a:ext cx="8839200" cy="1447800"/>
          </a:xfrm>
        </p:spPr>
        <p:txBody>
          <a:bodyPr>
            <a:noAutofit/>
          </a:bodyPr>
          <a:lstStyle/>
          <a:p>
            <a:pPr algn="ctr"/>
            <a:r>
              <a:rPr lang="en-US" dirty="0" smtClean="0"/>
              <a:t>Thank you,</a:t>
            </a:r>
            <a:br>
              <a:rPr lang="en-US" dirty="0" smtClean="0"/>
            </a:br>
            <a:r>
              <a:rPr lang="en-US" dirty="0"/>
              <a:t/>
            </a:r>
            <a:br>
              <a:rPr lang="en-US" dirty="0"/>
            </a:br>
            <a:r>
              <a:rPr lang="en-US" dirty="0" smtClean="0"/>
              <a:t>Questions?</a:t>
            </a:r>
            <a:endParaRPr lang="en-US" dirty="0"/>
          </a:p>
        </p:txBody>
      </p:sp>
      <p:sp>
        <p:nvSpPr>
          <p:cNvPr id="3" name="Subtitle 2"/>
          <p:cNvSpPr>
            <a:spLocks noGrp="1"/>
          </p:cNvSpPr>
          <p:nvPr>
            <p:ph type="subTitle" idx="1"/>
          </p:nvPr>
        </p:nvSpPr>
        <p:spPr>
          <a:xfrm>
            <a:off x="152400" y="1447800"/>
            <a:ext cx="8686800" cy="5181600"/>
          </a:xfrm>
        </p:spPr>
        <p:txBody>
          <a:bodyPr>
            <a:normAutofit/>
          </a:bodyPr>
          <a:lstStyle/>
          <a:p>
            <a:pPr marL="457200" indent="-457200" algn="l">
              <a:buFont typeface="Arial" panose="020B0604020202020204" pitchFamily="34" charset="0"/>
              <a:buChar char="•"/>
            </a:pPr>
            <a:endParaRPr lang="en-US" b="1" dirty="0"/>
          </a:p>
          <a:p>
            <a:pPr marL="457200" indent="-457200" algn="l">
              <a:buFont typeface="Arial" panose="020B0604020202020204" pitchFamily="34" charset="0"/>
              <a:buChar char="•"/>
            </a:pPr>
            <a:endParaRPr lang="en-US" b="1" dirty="0" smtClean="0"/>
          </a:p>
        </p:txBody>
      </p:sp>
      <p:sp>
        <p:nvSpPr>
          <p:cNvPr id="6" name="Slide Number Placeholder 5"/>
          <p:cNvSpPr>
            <a:spLocks noGrp="1"/>
          </p:cNvSpPr>
          <p:nvPr>
            <p:ph type="sldNum" sz="quarter" idx="12"/>
          </p:nvPr>
        </p:nvSpPr>
        <p:spPr/>
        <p:txBody>
          <a:bodyPr/>
          <a:lstStyle/>
          <a:p>
            <a:fld id="{95683250-CABC-4D2E-9FB9-ECB5D16CF900}" type="slidenum">
              <a:rPr lang="en-US" smtClean="0"/>
              <a:pPr/>
              <a:t>44</a:t>
            </a:fld>
            <a:endParaRPr lang="en-US"/>
          </a:p>
        </p:txBody>
      </p:sp>
    </p:spTree>
    <p:extLst>
      <p:ext uri="{BB962C8B-B14F-4D97-AF65-F5344CB8AC3E}">
        <p14:creationId xmlns:p14="http://schemas.microsoft.com/office/powerpoint/2010/main" val="3883227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686800" cy="1447800"/>
          </a:xfrm>
        </p:spPr>
        <p:txBody>
          <a:bodyPr>
            <a:normAutofit/>
          </a:bodyPr>
          <a:lstStyle/>
          <a:p>
            <a:pPr algn="l"/>
            <a:r>
              <a:rPr lang="en-US" dirty="0" smtClean="0"/>
              <a:t>Oil Spill Radar Goal</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a:buChar char="•"/>
            </a:pPr>
            <a:r>
              <a:rPr lang="en-US" dirty="0" smtClean="0"/>
              <a:t>Accurately </a:t>
            </a:r>
            <a:r>
              <a:rPr lang="en-US" dirty="0"/>
              <a:t>capture at least 50% of the transmitted signal in </a:t>
            </a:r>
            <a:r>
              <a:rPr lang="en-US" dirty="0" smtClean="0"/>
              <a:t>the wave </a:t>
            </a:r>
            <a:r>
              <a:rPr lang="en-US" dirty="0"/>
              <a:t>pool </a:t>
            </a:r>
            <a:endParaRPr lang="en-US" dirty="0" smtClean="0"/>
          </a:p>
          <a:p>
            <a:pPr marL="457200" indent="-457200" algn="l">
              <a:buFont typeface="Arial"/>
              <a:buChar char="•"/>
            </a:pPr>
            <a:r>
              <a:rPr lang="en-US" dirty="0"/>
              <a:t>A graphical user interface (GUI) will be used to run experiments that sample the C-band electromagnetic wave-front’s scattering from the return </a:t>
            </a:r>
            <a:r>
              <a:rPr lang="en-US" dirty="0" smtClean="0"/>
              <a:t>signal</a:t>
            </a:r>
          </a:p>
          <a:p>
            <a:pPr marL="457200" indent="-457200" algn="l">
              <a:buFont typeface="Arial"/>
              <a:buChar char="•"/>
            </a:pPr>
            <a:r>
              <a:rPr lang="en-US" dirty="0"/>
              <a:t>Mechanically control the transmit and receive </a:t>
            </a:r>
            <a:r>
              <a:rPr lang="en-US" dirty="0" smtClean="0"/>
              <a:t>antennas from the GUI using a linear actuator </a:t>
            </a:r>
          </a:p>
          <a:p>
            <a:pPr marL="457200" indent="-457200" algn="l">
              <a:buFont typeface="Arial"/>
              <a:buChar char="•"/>
            </a:pPr>
            <a:r>
              <a:rPr lang="en-US" dirty="0" smtClean="0"/>
              <a:t>Wave </a:t>
            </a:r>
            <a:r>
              <a:rPr lang="en-US" dirty="0"/>
              <a:t>generator should create 2.8cm gravity style waves</a:t>
            </a:r>
          </a:p>
          <a:p>
            <a:pPr marL="457200" indent="-457200" algn="l">
              <a:buFont typeface="Arial"/>
              <a:buChar char="•"/>
            </a:pPr>
            <a:r>
              <a:rPr lang="en-US" dirty="0"/>
              <a:t>The circuitry will be portable and weatherproof</a:t>
            </a:r>
          </a:p>
          <a:p>
            <a:pPr algn="l"/>
            <a:endParaRPr lang="en-US" dirty="0"/>
          </a:p>
        </p:txBody>
      </p:sp>
      <p:sp>
        <p:nvSpPr>
          <p:cNvPr id="4"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5</a:t>
            </a:fld>
            <a:endParaRPr lang="en-US"/>
          </a:p>
        </p:txBody>
      </p:sp>
    </p:spTree>
    <p:extLst>
      <p:ext uri="{BB962C8B-B14F-4D97-AF65-F5344CB8AC3E}">
        <p14:creationId xmlns:p14="http://schemas.microsoft.com/office/powerpoint/2010/main" val="3780129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fontScale="90000"/>
          </a:bodyPr>
          <a:lstStyle/>
          <a:p>
            <a:pPr algn="l"/>
            <a:r>
              <a:rPr lang="en-US" dirty="0" smtClean="0"/>
              <a:t>Overall Block Diagram of Circuitry</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6</a:t>
            </a:fld>
            <a:endParaRPr lang="en-US"/>
          </a:p>
        </p:txBody>
      </p:sp>
      <p:pic>
        <p:nvPicPr>
          <p:cNvPr id="19" name="Picture 18" descr="block diagram.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600200"/>
            <a:ext cx="6806207" cy="4622800"/>
          </a:xfrm>
          <a:prstGeom prst="rect">
            <a:avLst/>
          </a:prstGeom>
        </p:spPr>
      </p:pic>
    </p:spTree>
    <p:extLst>
      <p:ext uri="{BB962C8B-B14F-4D97-AF65-F5344CB8AC3E}">
        <p14:creationId xmlns:p14="http://schemas.microsoft.com/office/powerpoint/2010/main" val="349472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8686800" cy="4953000"/>
          </a:xfrm>
        </p:spPr>
        <p:txBody>
          <a:bodyPr>
            <a:normAutofit/>
          </a:bodyPr>
          <a:lstStyle/>
          <a:p>
            <a:pPr marL="457200" indent="-457200" algn="l">
              <a:buFont typeface="Arial"/>
              <a:buChar char="•"/>
            </a:pPr>
            <a:r>
              <a:rPr lang="en-US" dirty="0"/>
              <a:t>The team </a:t>
            </a:r>
            <a:r>
              <a:rPr lang="en-US" dirty="0" smtClean="0"/>
              <a:t>needs </a:t>
            </a:r>
            <a:r>
              <a:rPr lang="en-US" dirty="0"/>
              <a:t>to assemble </a:t>
            </a:r>
            <a:r>
              <a:rPr lang="en-US" dirty="0" smtClean="0"/>
              <a:t>the </a:t>
            </a:r>
            <a:r>
              <a:rPr lang="en-US" dirty="0"/>
              <a:t>antennas to the side arm and </a:t>
            </a:r>
            <a:r>
              <a:rPr lang="en-US" dirty="0" smtClean="0"/>
              <a:t>create the </a:t>
            </a:r>
            <a:r>
              <a:rPr lang="en-US" dirty="0"/>
              <a:t>code for the electric component</a:t>
            </a:r>
          </a:p>
          <a:p>
            <a:pPr marL="457200" indent="-457200" algn="l">
              <a:buFont typeface="Arial"/>
              <a:buChar char="•"/>
            </a:pPr>
            <a:endParaRPr lang="en-US" dirty="0" smtClean="0"/>
          </a:p>
          <a:p>
            <a:pPr algn="l"/>
            <a:r>
              <a:rPr lang="en-US" dirty="0" smtClean="0"/>
              <a:t>The </a:t>
            </a:r>
            <a:r>
              <a:rPr lang="en-US" dirty="0"/>
              <a:t>Antenna Motion Control system will meet the following requirements</a:t>
            </a:r>
            <a:r>
              <a:rPr lang="en-US" dirty="0" smtClean="0"/>
              <a:t>:</a:t>
            </a:r>
            <a:endParaRPr lang="en-US" dirty="0"/>
          </a:p>
          <a:p>
            <a:pPr marL="514350" lvl="0" indent="-514350" algn="l">
              <a:buFont typeface="Wingdings" charset="2"/>
              <a:buChar char="Ø"/>
            </a:pPr>
            <a:r>
              <a:rPr lang="en-US" dirty="0" smtClean="0"/>
              <a:t>The antennas </a:t>
            </a:r>
            <a:r>
              <a:rPr lang="en-US" dirty="0"/>
              <a:t>must have a 30 degree range of motion. </a:t>
            </a:r>
          </a:p>
          <a:p>
            <a:pPr marL="514350" lvl="0" indent="-514350" algn="l">
              <a:buFont typeface="Wingdings" charset="2"/>
              <a:buChar char="Ø"/>
            </a:pPr>
            <a:r>
              <a:rPr lang="en-US" dirty="0"/>
              <a:t>The desired angle of the antennas will be controlled in the GUI.</a:t>
            </a:r>
          </a:p>
          <a:p>
            <a:pPr marL="514350" lvl="0" indent="-514350" algn="l">
              <a:buFont typeface="Wingdings" charset="2"/>
              <a:buChar char="Ø"/>
            </a:pPr>
            <a:r>
              <a:rPr lang="en-US" dirty="0"/>
              <a:t>The system must be protected from the </a:t>
            </a:r>
            <a:r>
              <a:rPr lang="en-US" dirty="0" smtClean="0"/>
              <a:t>environment.</a:t>
            </a:r>
            <a:endParaRPr lang="en-US" dirty="0"/>
          </a:p>
          <a:p>
            <a:pPr marL="514350" lvl="0" indent="-514350" algn="l">
              <a:buFont typeface="Wingdings" charset="2"/>
              <a:buChar char="Ø"/>
            </a:pPr>
            <a:r>
              <a:rPr lang="en-US" dirty="0"/>
              <a:t>The antennas must </a:t>
            </a:r>
            <a:r>
              <a:rPr lang="en-US" dirty="0" smtClean="0"/>
              <a:t>point at the </a:t>
            </a:r>
            <a:r>
              <a:rPr lang="en-US" dirty="0"/>
              <a:t>wave pool. </a:t>
            </a:r>
          </a:p>
          <a:p>
            <a:pPr marL="457200" indent="-457200" algn="l">
              <a:buFont typeface="Arial" panose="020B0604020202020204" pitchFamily="34" charset="0"/>
              <a:buChar char="•"/>
            </a:pPr>
            <a:endParaRPr lang="en-US" dirty="0" smtClean="0"/>
          </a:p>
        </p:txBody>
      </p:sp>
      <p:sp>
        <p:nvSpPr>
          <p:cNvPr id="6" name="Footer Placeholder 3"/>
          <p:cNvSpPr>
            <a:spLocks noGrp="1"/>
          </p:cNvSpPr>
          <p:nvPr>
            <p:ph type="ftr" sz="quarter" idx="11"/>
          </p:nvPr>
        </p:nvSpPr>
        <p:spPr>
          <a:xfrm>
            <a:off x="5791200" y="647306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7</a:t>
            </a:fld>
            <a:endParaRPr lang="en-US"/>
          </a:p>
        </p:txBody>
      </p:sp>
    </p:spTree>
    <p:extLst>
      <p:ext uri="{BB962C8B-B14F-4D97-AF65-F5344CB8AC3E}">
        <p14:creationId xmlns:p14="http://schemas.microsoft.com/office/powerpoint/2010/main" val="295297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8686800" cy="5181600"/>
          </a:xfrm>
        </p:spPr>
        <p:txBody>
          <a:bodyPr>
            <a:normAutofit/>
          </a:bodyPr>
          <a:lstStyle/>
          <a:p>
            <a:pPr marL="457200" indent="-457200" algn="l">
              <a:buFont typeface="Arial" panose="020B0604020202020204" pitchFamily="34" charset="0"/>
              <a:buChar char="•"/>
            </a:pPr>
            <a:r>
              <a:rPr lang="en-US" dirty="0" smtClean="0"/>
              <a:t>2D picture of the 30 degree range of motion</a:t>
            </a:r>
            <a:endParaRPr lang="en-US" dirty="0"/>
          </a:p>
        </p:txBody>
      </p:sp>
      <p:sp>
        <p:nvSpPr>
          <p:cNvPr id="6"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8</a:t>
            </a:fld>
            <a:endParaRPr lang="en-US"/>
          </a:p>
        </p:txBody>
      </p:sp>
      <p:pic>
        <p:nvPicPr>
          <p:cNvPr id="7" name="Picture 6" descr="diagram.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2438400"/>
            <a:ext cx="7142747" cy="3618992"/>
          </a:xfrm>
          <a:prstGeom prst="rect">
            <a:avLst/>
          </a:prstGeom>
        </p:spPr>
      </p:pic>
    </p:spTree>
    <p:extLst>
      <p:ext uri="{BB962C8B-B14F-4D97-AF65-F5344CB8AC3E}">
        <p14:creationId xmlns:p14="http://schemas.microsoft.com/office/powerpoint/2010/main" val="274931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1447800"/>
          </a:xfrm>
        </p:spPr>
        <p:txBody>
          <a:bodyPr>
            <a:normAutofit/>
          </a:bodyPr>
          <a:lstStyle/>
          <a:p>
            <a:pPr algn="l"/>
            <a:r>
              <a:rPr lang="en-US" dirty="0" smtClean="0"/>
              <a:t>Linear Actuator</a:t>
            </a:r>
            <a:endParaRPr lang="en-US" dirty="0"/>
          </a:p>
        </p:txBody>
      </p:sp>
      <p:sp>
        <p:nvSpPr>
          <p:cNvPr id="3" name="Subtitle 2"/>
          <p:cNvSpPr>
            <a:spLocks noGrp="1"/>
          </p:cNvSpPr>
          <p:nvPr>
            <p:ph type="subTitle" idx="1"/>
          </p:nvPr>
        </p:nvSpPr>
        <p:spPr>
          <a:xfrm>
            <a:off x="228600" y="1447800"/>
            <a:ext cx="4419600" cy="5181600"/>
          </a:xfrm>
        </p:spPr>
        <p:txBody>
          <a:bodyPr>
            <a:normAutofit/>
          </a:bodyPr>
          <a:lstStyle/>
          <a:p>
            <a:pPr marL="457200" indent="-457200" algn="l">
              <a:buFont typeface="Arial" panose="020B0604020202020204" pitchFamily="34" charset="0"/>
              <a:buChar char="•"/>
            </a:pPr>
            <a:r>
              <a:rPr lang="en-US" sz="2700" dirty="0" smtClean="0"/>
              <a:t>The </a:t>
            </a:r>
            <a:r>
              <a:rPr lang="en-US" sz="2700" dirty="0"/>
              <a:t>electrical components of the linear actuator must be protected from the outdoor </a:t>
            </a:r>
            <a:r>
              <a:rPr lang="en-US" sz="2700" dirty="0" smtClean="0"/>
              <a:t>environment</a:t>
            </a:r>
          </a:p>
          <a:p>
            <a:pPr marL="457200" indent="-457200" algn="l">
              <a:buFont typeface="Arial" panose="020B0604020202020204" pitchFamily="34" charset="0"/>
              <a:buChar char="•"/>
            </a:pPr>
            <a:endParaRPr lang="en-US" sz="2700" dirty="0" smtClean="0"/>
          </a:p>
          <a:p>
            <a:pPr marL="457200" indent="-457200" algn="l">
              <a:buFont typeface="Arial" panose="020B0604020202020204" pitchFamily="34" charset="0"/>
              <a:buChar char="•"/>
            </a:pPr>
            <a:r>
              <a:rPr lang="en-US" sz="2700" dirty="0" smtClean="0"/>
              <a:t>The team will need to mount the antennas onto the mechanical arm which was assembled by last year’s team</a:t>
            </a:r>
          </a:p>
        </p:txBody>
      </p:sp>
      <p:sp>
        <p:nvSpPr>
          <p:cNvPr id="8" name="Footer Placeholder 3"/>
          <p:cNvSpPr>
            <a:spLocks noGrp="1"/>
          </p:cNvSpPr>
          <p:nvPr>
            <p:ph type="ftr" sz="quarter" idx="11"/>
          </p:nvPr>
        </p:nvSpPr>
        <p:spPr>
          <a:xfrm>
            <a:off x="5769429" y="6492875"/>
            <a:ext cx="3352800" cy="365125"/>
          </a:xfrm>
        </p:spPr>
        <p:txBody>
          <a:bodyPr/>
          <a:lstStyle/>
          <a:p>
            <a:r>
              <a:rPr lang="en-US" sz="1500" smtClean="0"/>
              <a:t>Speaker: Eva Ulibarri</a:t>
            </a:r>
            <a:endParaRPr lang="en-US" sz="1500" dirty="0"/>
          </a:p>
        </p:txBody>
      </p:sp>
      <p:sp>
        <p:nvSpPr>
          <p:cNvPr id="5" name="Slide Number Placeholder 4"/>
          <p:cNvSpPr>
            <a:spLocks noGrp="1"/>
          </p:cNvSpPr>
          <p:nvPr>
            <p:ph type="sldNum" sz="quarter" idx="12"/>
          </p:nvPr>
        </p:nvSpPr>
        <p:spPr/>
        <p:txBody>
          <a:bodyPr/>
          <a:lstStyle/>
          <a:p>
            <a:fld id="{95683250-CABC-4D2E-9FB9-ECB5D16CF900}" type="slidenum">
              <a:rPr lang="en-US" smtClean="0"/>
              <a:t>9</a:t>
            </a:fld>
            <a:endParaRPr lang="en-US"/>
          </a:p>
        </p:txBody>
      </p:sp>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562600" y="1066800"/>
            <a:ext cx="2895600" cy="22098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screen">
            <a:extLst>
              <a:ext uri="{BEBA8EAE-BF5A-486C-A8C5-ECC9F3942E4B}">
                <a14:imgProps xmlns:a14="http://schemas.microsoft.com/office/drawing/2010/main">
                  <a14:imgLayer r:embed="rId5">
                    <a14:imgEffect>
                      <a14:backgroundRemoval t="3072" b="100000" l="16873" r="99071">
                        <a14:foregroundMark x1="34675" y1="53925" x2="34675" y2="53925"/>
                        <a14:foregroundMark x1="28947" y1="65188" x2="28947" y2="65188"/>
                        <a14:foregroundMark x1="38390" y1="45734" x2="38390" y2="45734"/>
                        <a14:foregroundMark x1="39783" y1="41980" x2="39783" y2="41980"/>
                        <a14:foregroundMark x1="18266" y1="73720" x2="18266" y2="73720"/>
                        <a14:foregroundMark x1="19969" y1="89761" x2="19969" y2="89761"/>
                        <a14:backgroundMark x1="32508" y1="44369" x2="32508" y2="44369"/>
                        <a14:backgroundMark x1="35913" y1="38908" x2="35913" y2="38908"/>
                        <a14:backgroundMark x1="28947" y1="53242" x2="28947" y2="53242"/>
                        <a14:backgroundMark x1="32043" y1="38225" x2="32043" y2="38225"/>
                        <a14:backgroundMark x1="34520" y1="36860" x2="34520" y2="36860"/>
                        <a14:backgroundMark x1="40867" y1="37201" x2="40867" y2="37201"/>
                        <a14:backgroundMark x1="27554" y1="57679" x2="27554" y2="57679"/>
                        <a14:backgroundMark x1="29876" y1="49147" x2="29876" y2="49147"/>
                        <a14:backgroundMark x1="28019" y1="55973" x2="28019" y2="55973"/>
                      </a14:backgroundRemoval>
                    </a14:imgEffect>
                  </a14:imgLayer>
                </a14:imgProps>
              </a:ext>
              <a:ext uri="{28A0092B-C50C-407E-A947-70E740481C1C}">
                <a14:useLocalDpi xmlns:a14="http://schemas.microsoft.com/office/drawing/2010/main"/>
              </a:ext>
            </a:extLst>
          </a:blip>
          <a:srcRect/>
          <a:stretch/>
        </p:blipFill>
        <p:spPr bwMode="auto">
          <a:xfrm rot="10504972">
            <a:off x="4827181" y="3604856"/>
            <a:ext cx="4214035" cy="25791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948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TotalTime>
  <Words>2619</Words>
  <Application>Microsoft Office PowerPoint</Application>
  <PresentationFormat>On-screen Show (4:3)</PresentationFormat>
  <Paragraphs>537</Paragraphs>
  <Slides>44</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Flow</vt:lpstr>
      <vt:lpstr>1_Flow</vt:lpstr>
      <vt:lpstr>Visio</vt:lpstr>
      <vt:lpstr>EEL 4911C Senior Design: E3 Oil Spill Radar Project</vt:lpstr>
      <vt:lpstr>The Design Team</vt:lpstr>
      <vt:lpstr>The Design Team</vt:lpstr>
      <vt:lpstr>Team Sponsors</vt:lpstr>
      <vt:lpstr>Oil Spill Radar Goal</vt:lpstr>
      <vt:lpstr>Overall Block Diagram of Circuitry</vt:lpstr>
      <vt:lpstr>Linear Actuator</vt:lpstr>
      <vt:lpstr>Linear Actuator</vt:lpstr>
      <vt:lpstr>Linear Actuator</vt:lpstr>
      <vt:lpstr>Linear Actuator</vt:lpstr>
      <vt:lpstr>Wave Generator</vt:lpstr>
      <vt:lpstr>Wave Generator</vt:lpstr>
      <vt:lpstr>Wave Generator</vt:lpstr>
      <vt:lpstr>Weather Proof Case</vt:lpstr>
      <vt:lpstr>Weather Proof Case Concept</vt:lpstr>
      <vt:lpstr>Weather Proof Case</vt:lpstr>
      <vt:lpstr>Weather Proof Case</vt:lpstr>
      <vt:lpstr>Programming</vt:lpstr>
      <vt:lpstr>Programming</vt:lpstr>
      <vt:lpstr>Programming</vt:lpstr>
      <vt:lpstr>Programming</vt:lpstr>
      <vt:lpstr>Programming</vt:lpstr>
      <vt:lpstr>Programming</vt:lpstr>
      <vt:lpstr>Programming</vt:lpstr>
      <vt:lpstr>Programming</vt:lpstr>
      <vt:lpstr>                        OVERVIEW OF THE PROJECT</vt:lpstr>
      <vt:lpstr>PowerPoint Presentation</vt:lpstr>
      <vt:lpstr>PowerPoint Presentation</vt:lpstr>
      <vt:lpstr>PowerPoint Presentation</vt:lpstr>
      <vt:lpstr> </vt:lpstr>
      <vt:lpstr>PowerPoint Presentation</vt:lpstr>
      <vt:lpstr>Technical Risks</vt:lpstr>
      <vt:lpstr>PowerPoint Presentation</vt:lpstr>
      <vt:lpstr>PowerPoint Presentation</vt:lpstr>
      <vt:lpstr>PowerPoint Presentation</vt:lpstr>
      <vt:lpstr>Scheduling Risk</vt:lpstr>
      <vt:lpstr>Scheduling Risks</vt:lpstr>
      <vt:lpstr>Scheduling Risk</vt:lpstr>
      <vt:lpstr>Gantt Chart</vt:lpstr>
      <vt:lpstr>Scheduling Risks</vt:lpstr>
      <vt:lpstr>Budgeting Risks</vt:lpstr>
      <vt:lpstr>Budgeting Risks</vt:lpstr>
      <vt:lpstr>Budgeting Risks</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 4911C Senior Design: E3 Oil Spill Radar Project</dc:title>
  <dc:creator>steph.anderson19@yahoo.com</dc:creator>
  <cp:lastModifiedBy>steph.anderson19@yahoo.com</cp:lastModifiedBy>
  <cp:revision>52</cp:revision>
  <dcterms:created xsi:type="dcterms:W3CDTF">2014-09-25T00:56:23Z</dcterms:created>
  <dcterms:modified xsi:type="dcterms:W3CDTF">2014-11-24T19:16:00Z</dcterms:modified>
</cp:coreProperties>
</file>