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48"/>
  </p:notesMasterIdLst>
  <p:handoutMasterIdLst>
    <p:handoutMasterId r:id="rId49"/>
  </p:handoutMasterIdLst>
  <p:sldIdLst>
    <p:sldId id="283" r:id="rId4"/>
    <p:sldId id="257" r:id="rId5"/>
    <p:sldId id="258" r:id="rId6"/>
    <p:sldId id="261" r:id="rId7"/>
    <p:sldId id="259" r:id="rId8"/>
    <p:sldId id="260" r:id="rId9"/>
    <p:sldId id="280" r:id="rId10"/>
    <p:sldId id="262" r:id="rId11"/>
    <p:sldId id="279" r:id="rId12"/>
    <p:sldId id="281" r:id="rId13"/>
    <p:sldId id="265" r:id="rId14"/>
    <p:sldId id="282" r:id="rId15"/>
    <p:sldId id="284" r:id="rId16"/>
    <p:sldId id="285" r:id="rId17"/>
    <p:sldId id="286" r:id="rId18"/>
    <p:sldId id="288" r:id="rId19"/>
    <p:sldId id="287"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271" autoAdjust="0"/>
    <p:restoredTop sz="94669" autoAdjust="0"/>
  </p:normalViewPr>
  <p:slideViewPr>
    <p:cSldViewPr>
      <p:cViewPr varScale="1">
        <p:scale>
          <a:sx n="87" d="100"/>
          <a:sy n="87" d="100"/>
        </p:scale>
        <p:origin x="-199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E3 Oil Spill Radar</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685FD-7E83-426F-98A9-80A5AF307CEF}" type="datetimeFigureOut">
              <a:rPr lang="en-US" smtClean="0"/>
              <a:t>10/26/2014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Stephanie, Eva, Joel, Omonayo</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8CD83-7C07-49D0-97E1-197D4B8843D3}" type="slidenum">
              <a:rPr lang="en-US" smtClean="0"/>
              <a:t>‹#›</a:t>
            </a:fld>
            <a:endParaRPr lang="en-US"/>
          </a:p>
        </p:txBody>
      </p:sp>
    </p:spTree>
    <p:extLst>
      <p:ext uri="{BB962C8B-B14F-4D97-AF65-F5344CB8AC3E}">
        <p14:creationId xmlns:p14="http://schemas.microsoft.com/office/powerpoint/2010/main" val="595766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E3 Oil Spill Radar</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9842-9564-4A45-B6E7-29529541C7D1}" type="datetimeFigureOut">
              <a:rPr lang="en-US" smtClean="0"/>
              <a:t>10/26/2014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Stephanie, Eva, Joel, Omonayo</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8D898-70D6-4293-ABE6-24CBE255671F}" type="slidenum">
              <a:rPr lang="en-US" smtClean="0"/>
              <a:t>‹#›</a:t>
            </a:fld>
            <a:endParaRPr lang="en-US"/>
          </a:p>
        </p:txBody>
      </p:sp>
    </p:spTree>
    <p:extLst>
      <p:ext uri="{BB962C8B-B14F-4D97-AF65-F5344CB8AC3E}">
        <p14:creationId xmlns:p14="http://schemas.microsoft.com/office/powerpoint/2010/main" val="7718838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11</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13</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14</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15</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16</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17</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18</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19</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20</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3</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34</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35</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36</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37</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39</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41</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42</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solidFill>
                  <a:prstClr val="black"/>
                </a:solidFill>
              </a:rPr>
              <a:pPr/>
              <a:t>44</a:t>
            </a:fld>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E3 Oil Spill Radar</a:t>
            </a:r>
            <a:endParaRPr lang="en-US">
              <a:solidFill>
                <a:prstClr val="black"/>
              </a:solidFill>
            </a:endParaRPr>
          </a:p>
        </p:txBody>
      </p:sp>
    </p:spTree>
    <p:extLst>
      <p:ext uri="{BB962C8B-B14F-4D97-AF65-F5344CB8AC3E}">
        <p14:creationId xmlns:p14="http://schemas.microsoft.com/office/powerpoint/2010/main" val="103137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4</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5</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6</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7</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8</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9</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10</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0E13F2-5FCD-471A-B305-D9DD2BE80D3B}" type="datetime1">
              <a:rPr lang="en-US" smtClean="0"/>
              <a:t>10/26/2014</a:t>
            </a:fld>
            <a:endParaRPr lang="en-US"/>
          </a:p>
        </p:txBody>
      </p:sp>
      <p:sp>
        <p:nvSpPr>
          <p:cNvPr id="19" name="Footer Placeholder 18"/>
          <p:cNvSpPr>
            <a:spLocks noGrp="1"/>
          </p:cNvSpPr>
          <p:nvPr>
            <p:ph type="ftr" sz="quarter" idx="11"/>
          </p:nvPr>
        </p:nvSpPr>
        <p:spPr/>
        <p:txBody>
          <a:bodyPr/>
          <a:lstStyle/>
          <a:p>
            <a:r>
              <a:rPr lang="en-US" smtClean="0"/>
              <a:t>Speaker:</a:t>
            </a:r>
            <a:endParaRPr lang="en-US"/>
          </a:p>
        </p:txBody>
      </p:sp>
      <p:sp>
        <p:nvSpPr>
          <p:cNvPr id="27" name="Slide Number Placeholder 26"/>
          <p:cNvSpPr>
            <a:spLocks noGrp="1"/>
          </p:cNvSpPr>
          <p:nvPr>
            <p:ph type="sldNum" sz="quarter" idx="12"/>
          </p:nvPr>
        </p:nvSpPr>
        <p:spPr/>
        <p:txBody>
          <a:bodyPr/>
          <a:lstStyle/>
          <a:p>
            <a:fld id="{95683250-CABC-4D2E-9FB9-ECB5D16CF90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DF0F15-4F44-4504-91FC-E8A8D82BD5CC}" type="datetime1">
              <a:rPr lang="en-US" smtClean="0"/>
              <a:t>10/26/2014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DCB7CA-6231-43C2-A23A-72A285945979}" type="datetime1">
              <a:rPr lang="en-US" smtClean="0"/>
              <a:t>10/26/2014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5AB8251-52A9-4B05-BE0E-97C679D394B5}" type="datetime1">
              <a:rPr lang="en-US" smtClean="0">
                <a:solidFill>
                  <a:srgbClr val="EEECE1">
                    <a:shade val="90000"/>
                  </a:srgbClr>
                </a:solidFill>
              </a:rPr>
              <a:pPr/>
              <a:t>10/26/2014</a:t>
            </a:fld>
            <a:endParaRPr lang="en-US">
              <a:solidFill>
                <a:srgbClr val="EEECE1">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27" name="Slide Number Placeholder 26"/>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37605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B3C288-A9DF-4D6D-813D-E527F73EF36E}" type="datetime1">
              <a:rPr lang="en-US" smtClean="0">
                <a:solidFill>
                  <a:srgbClr val="EEECE1">
                    <a:shade val="90000"/>
                  </a:srgbClr>
                </a:solidFill>
              </a:rPr>
              <a:pPr/>
              <a:t>10/26/2014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505307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980291-B4DF-41AA-870D-A6FE2AC57D4B}" type="datetime1">
              <a:rPr lang="en-US" smtClean="0">
                <a:solidFill>
                  <a:srgbClr val="EEECE1">
                    <a:shade val="90000"/>
                  </a:srgbClr>
                </a:solidFill>
              </a:rPr>
              <a:pPr/>
              <a:t>10/26/2014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81732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6FA60F-3EEE-41B8-A03C-31EDEECCFF91}" type="datetime1">
              <a:rPr lang="en-US" smtClean="0">
                <a:solidFill>
                  <a:srgbClr val="EEECE1">
                    <a:shade val="90000"/>
                  </a:srgbClr>
                </a:solidFill>
              </a:rPr>
              <a:pPr/>
              <a:t>10/26/2014</a:t>
            </a:fld>
            <a:endParaRPr lang="en-US">
              <a:solidFill>
                <a:srgbClr val="EEECE1">
                  <a:shade val="90000"/>
                </a:srgbClr>
              </a:solidFill>
            </a:endParaRPr>
          </a:p>
        </p:txBody>
      </p:sp>
      <p:sp>
        <p:nvSpPr>
          <p:cNvPr id="6" name="Footer Placeholder 5"/>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390303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4223C3-3361-44C6-990D-7D96795FBB19}" type="datetime1">
              <a:rPr lang="en-US" smtClean="0">
                <a:solidFill>
                  <a:srgbClr val="EEECE1">
                    <a:shade val="90000"/>
                  </a:srgbClr>
                </a:solidFill>
              </a:rPr>
              <a:pPr/>
              <a:t>10/26/2014</a:t>
            </a:fld>
            <a:endParaRPr lang="en-US">
              <a:solidFill>
                <a:srgbClr val="EEECE1">
                  <a:shade val="90000"/>
                </a:srgbClr>
              </a:solidFill>
            </a:endParaRPr>
          </a:p>
        </p:txBody>
      </p:sp>
      <p:sp>
        <p:nvSpPr>
          <p:cNvPr id="8" name="Footer Placeholder 7"/>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9" name="Slide Number Placeholder 8"/>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79235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775998-3134-4FCF-B43C-EF9F009F9DF3}" type="datetime1">
              <a:rPr lang="en-US" smtClean="0">
                <a:solidFill>
                  <a:srgbClr val="EEECE1">
                    <a:shade val="90000"/>
                  </a:srgbClr>
                </a:solidFill>
              </a:rPr>
              <a:pPr/>
              <a:t>10/26/2014</a:t>
            </a:fld>
            <a:endParaRPr lang="en-US">
              <a:solidFill>
                <a:srgbClr val="EEECE1">
                  <a:shade val="90000"/>
                </a:srgbClr>
              </a:solidFill>
            </a:endParaRPr>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5" name="Slide Number Placeholder 4"/>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2302002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EB210-602F-4A7A-89F1-B1AF2A40FA43}" type="datetime1">
              <a:rPr lang="en-US" smtClean="0">
                <a:solidFill>
                  <a:srgbClr val="EEECE1">
                    <a:shade val="90000"/>
                  </a:srgbClr>
                </a:solidFill>
              </a:rPr>
              <a:pPr/>
              <a:t>10/26/2014</a:t>
            </a:fld>
            <a:endParaRPr lang="en-US">
              <a:solidFill>
                <a:srgbClr val="EEECE1">
                  <a:shade val="90000"/>
                </a:srgbClr>
              </a:solidFill>
            </a:endParaRPr>
          </a:p>
        </p:txBody>
      </p:sp>
      <p:sp>
        <p:nvSpPr>
          <p:cNvPr id="3" name="Footer Placeholder 2"/>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4" name="Slide Number Placeholder 3"/>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419884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635851-9E72-4D16-AFEA-1ED5B00008C2}" type="datetime1">
              <a:rPr lang="en-US" smtClean="0">
                <a:solidFill>
                  <a:srgbClr val="EEECE1">
                    <a:shade val="90000"/>
                  </a:srgbClr>
                </a:solidFill>
              </a:rPr>
              <a:pPr/>
              <a:t>10/26/2014</a:t>
            </a:fld>
            <a:endParaRPr lang="en-US">
              <a:solidFill>
                <a:srgbClr val="EEECE1">
                  <a:shade val="90000"/>
                </a:srgbClr>
              </a:solidFill>
            </a:endParaRPr>
          </a:p>
        </p:txBody>
      </p:sp>
      <p:sp>
        <p:nvSpPr>
          <p:cNvPr id="6" name="Footer Placeholder 5"/>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55096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F419D-EB50-4E2F-879E-CC0C0B674877}" type="datetime1">
              <a:rPr lang="en-US" smtClean="0"/>
              <a:t>10/26/2014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D7A929-CDF8-4959-9845-D4E3386990B9}" type="datetime1">
              <a:rPr lang="en-US" smtClean="0">
                <a:solidFill>
                  <a:srgbClr val="EEECE1">
                    <a:shade val="90000"/>
                  </a:srgbClr>
                </a:solidFill>
              </a:rPr>
              <a:pPr/>
              <a:t>10/26/2014</a:t>
            </a:fld>
            <a:endParaRPr lang="en-US">
              <a:solidFill>
                <a:srgbClr val="EEECE1">
                  <a:shade val="90000"/>
                </a:srgbClr>
              </a:solidFill>
            </a:endParaRPr>
          </a:p>
        </p:txBody>
      </p:sp>
      <p:sp>
        <p:nvSpPr>
          <p:cNvPr id="6" name="Footer Placeholder 5"/>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3587674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F44FE2-57BA-41CA-B1D5-E34D17A9DCDD}" type="datetime1">
              <a:rPr lang="en-US" smtClean="0">
                <a:solidFill>
                  <a:srgbClr val="EEECE1">
                    <a:shade val="90000"/>
                  </a:srgbClr>
                </a:solidFill>
              </a:rPr>
              <a:pPr/>
              <a:t>10/26/2014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841156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73C2F0-F654-472F-B28D-297A09CB1BE1}" type="datetime1">
              <a:rPr lang="en-US" smtClean="0">
                <a:solidFill>
                  <a:srgbClr val="EEECE1">
                    <a:shade val="90000"/>
                  </a:srgbClr>
                </a:solidFill>
              </a:rPr>
              <a:pPr/>
              <a:t>10/26/2014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111926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0E13F2-5FCD-471A-B305-D9DD2BE80D3B}" type="datetime1">
              <a:rPr lang="en-US" smtClean="0">
                <a:solidFill>
                  <a:srgbClr val="EEECE1">
                    <a:shade val="90000"/>
                  </a:srgbClr>
                </a:solidFill>
              </a:rPr>
              <a:pPr/>
              <a:t>10/26/2014</a:t>
            </a:fld>
            <a:endParaRPr lang="en-US">
              <a:solidFill>
                <a:srgbClr val="EEECE1">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EEECE1">
                    <a:shade val="90000"/>
                  </a:srgbClr>
                </a:solidFill>
              </a:rPr>
              <a:t>Speaker:</a:t>
            </a:r>
            <a:endParaRPr lang="en-US">
              <a:solidFill>
                <a:srgbClr val="EEECE1">
                  <a:shade val="90000"/>
                </a:srgbClr>
              </a:solidFill>
            </a:endParaRPr>
          </a:p>
        </p:txBody>
      </p:sp>
      <p:sp>
        <p:nvSpPr>
          <p:cNvPr id="27" name="Slide Number Placeholder 26"/>
          <p:cNvSpPr>
            <a:spLocks noGrp="1"/>
          </p:cNvSpPr>
          <p:nvPr>
            <p:ph type="sldNum" sz="quarter" idx="12"/>
          </p:nvPr>
        </p:nvSpPr>
        <p:spPr/>
        <p:txBody>
          <a:bodyPr/>
          <a:lstStyle/>
          <a:p>
            <a:fld id="{95683250-CABC-4D2E-9FB9-ECB5D16CF900}"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505858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F419D-EB50-4E2F-879E-CC0C0B674877}" type="datetime1">
              <a:rPr lang="en-US" smtClean="0">
                <a:solidFill>
                  <a:srgbClr val="1F497D">
                    <a:shade val="90000"/>
                  </a:srgbClr>
                </a:solidFill>
              </a:rPr>
              <a:pPr/>
              <a:t>10/26/2014</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2294828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7CCF5E-2F9A-4786-8494-B9AA2482F849}" type="datetime1">
              <a:rPr lang="en-US" smtClean="0">
                <a:solidFill>
                  <a:srgbClr val="EEECE1">
                    <a:shade val="90000"/>
                  </a:srgbClr>
                </a:solidFill>
              </a:rPr>
              <a:pPr/>
              <a:t>10/26/2014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95683250-CABC-4D2E-9FB9-ECB5D16CF900}"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25493485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5C9D-2A9B-4A0B-9233-C4A97E6825EF}" type="datetime1">
              <a:rPr lang="en-US" smtClean="0">
                <a:solidFill>
                  <a:srgbClr val="1F497D">
                    <a:shade val="90000"/>
                  </a:srgbClr>
                </a:solidFill>
              </a:rPr>
              <a:pPr/>
              <a:t>10/26/2014</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7" name="Slide Number Placeholder 6"/>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946392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DF7FC1-6EEC-4639-849E-F2871275D9AE}" type="datetime1">
              <a:rPr lang="en-US" smtClean="0">
                <a:solidFill>
                  <a:srgbClr val="1F497D">
                    <a:shade val="90000"/>
                  </a:srgbClr>
                </a:solidFill>
              </a:rPr>
              <a:pPr/>
              <a:t>10/26/2014</a:t>
            </a:fld>
            <a:endParaRPr lang="en-US">
              <a:solidFill>
                <a:srgbClr val="1F497D">
                  <a:shade val="90000"/>
                </a:srgbClr>
              </a:solidFill>
            </a:endParaRPr>
          </a:p>
        </p:txBody>
      </p:sp>
      <p:sp>
        <p:nvSpPr>
          <p:cNvPr id="8" name="Footer Placeholder 7"/>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9" name="Slide Number Placeholder 8"/>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1117435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E721DC-D3E2-41CA-B211-73A5C66ED179}" type="datetime1">
              <a:rPr lang="en-US" smtClean="0">
                <a:solidFill>
                  <a:srgbClr val="1F497D">
                    <a:shade val="90000"/>
                  </a:srgbClr>
                </a:solidFill>
              </a:rPr>
              <a:pPr/>
              <a:t>10/26/2014</a:t>
            </a:fld>
            <a:endParaRPr lang="en-US">
              <a:solidFill>
                <a:srgbClr val="1F497D">
                  <a:shade val="90000"/>
                </a:srgbClr>
              </a:solidFill>
            </a:endParaRPr>
          </a:p>
        </p:txBody>
      </p:sp>
      <p:sp>
        <p:nvSpPr>
          <p:cNvPr id="4" name="Footer Placeholder 3"/>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6826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3D82F-5667-4848-BE60-16EC11B8B20E}" type="datetime1">
              <a:rPr lang="en-US" smtClean="0">
                <a:solidFill>
                  <a:srgbClr val="1F497D">
                    <a:shade val="90000"/>
                  </a:srgbClr>
                </a:solidFill>
              </a:rPr>
              <a:pPr/>
              <a:t>10/26/2014</a:t>
            </a:fld>
            <a:endParaRPr lang="en-US">
              <a:solidFill>
                <a:srgbClr val="1F497D">
                  <a:shade val="90000"/>
                </a:srgbClr>
              </a:solidFill>
            </a:endParaRPr>
          </a:p>
        </p:txBody>
      </p:sp>
      <p:sp>
        <p:nvSpPr>
          <p:cNvPr id="3" name="Footer Placeholder 2"/>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4" name="Slide Number Placeholder 3"/>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212798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7CCF5E-2F9A-4786-8494-B9AA2482F849}" type="datetime1">
              <a:rPr lang="en-US" smtClean="0"/>
              <a:t>10/26/2014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FD3151-445D-4570-856D-1FF3B45D8B0C}" type="datetime1">
              <a:rPr lang="en-US" smtClean="0">
                <a:solidFill>
                  <a:srgbClr val="1F497D">
                    <a:shade val="90000"/>
                  </a:srgbClr>
                </a:solidFill>
              </a:rPr>
              <a:pPr/>
              <a:t>10/26/2014</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7" name="Slide Number Placeholder 6"/>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4010300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5F09B9-AFB1-4DCA-91F0-3F652406B832}" type="datetime1">
              <a:rPr lang="en-US" smtClean="0">
                <a:solidFill>
                  <a:srgbClr val="1F497D">
                    <a:shade val="90000"/>
                  </a:srgbClr>
                </a:solidFill>
              </a:rPr>
              <a:pPr/>
              <a:t>10/26/2014</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798846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DF0F15-4F44-4504-91FC-E8A8D82BD5CC}" type="datetime1">
              <a:rPr lang="en-US" smtClean="0">
                <a:solidFill>
                  <a:srgbClr val="1F497D">
                    <a:shade val="90000"/>
                  </a:srgbClr>
                </a:solidFill>
              </a:rPr>
              <a:pPr/>
              <a:t>10/26/2014</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1858454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DCB7CA-6231-43C2-A23A-72A285945979}" type="datetime1">
              <a:rPr lang="en-US" smtClean="0">
                <a:solidFill>
                  <a:srgbClr val="1F497D">
                    <a:shade val="90000"/>
                  </a:srgbClr>
                </a:solidFill>
              </a:rPr>
              <a:pPr/>
              <a:t>10/26/2014</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r>
              <a:rPr lang="en-US" smtClean="0">
                <a:solidFill>
                  <a:srgbClr val="1F497D">
                    <a:shade val="90000"/>
                  </a:srgbClr>
                </a:solidFill>
              </a:rPr>
              <a:t>Speaker:</a:t>
            </a:r>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83573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5C9D-2A9B-4A0B-9233-C4A97E6825EF}" type="datetime1">
              <a:rPr lang="en-US" smtClean="0"/>
              <a:t>10/26/2014</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DF7FC1-6EEC-4639-849E-F2871275D9AE}" type="datetime1">
              <a:rPr lang="en-US" smtClean="0"/>
              <a:t>10/26/2014</a:t>
            </a:fld>
            <a:endParaRPr lang="en-US"/>
          </a:p>
        </p:txBody>
      </p:sp>
      <p:sp>
        <p:nvSpPr>
          <p:cNvPr id="8" name="Footer Placeholder 7"/>
          <p:cNvSpPr>
            <a:spLocks noGrp="1"/>
          </p:cNvSpPr>
          <p:nvPr>
            <p:ph type="ftr" sz="quarter" idx="11"/>
          </p:nvPr>
        </p:nvSpPr>
        <p:spPr/>
        <p:txBody>
          <a:bodyPr/>
          <a:lstStyle/>
          <a:p>
            <a:r>
              <a:rPr lang="en-US" smtClean="0"/>
              <a:t>Speaker:</a:t>
            </a:r>
            <a:endParaRPr lang="en-US"/>
          </a:p>
        </p:txBody>
      </p:sp>
      <p:sp>
        <p:nvSpPr>
          <p:cNvPr id="9" name="Slide Number Placeholder 8"/>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E721DC-D3E2-41CA-B211-73A5C66ED179}" type="datetime1">
              <a:rPr lang="en-US" smtClean="0"/>
              <a:t>10/26/2014</a:t>
            </a:fld>
            <a:endParaRPr lang="en-US"/>
          </a:p>
        </p:txBody>
      </p:sp>
      <p:sp>
        <p:nvSpPr>
          <p:cNvPr id="4" name="Footer Placeholder 3"/>
          <p:cNvSpPr>
            <a:spLocks noGrp="1"/>
          </p:cNvSpPr>
          <p:nvPr>
            <p:ph type="ftr" sz="quarter" idx="11"/>
          </p:nvPr>
        </p:nvSpPr>
        <p:spPr/>
        <p:txBody>
          <a:bodyPr/>
          <a:lstStyle/>
          <a:p>
            <a:r>
              <a:rPr lang="en-US" smtClean="0"/>
              <a:t>Speaker:</a:t>
            </a:r>
            <a:endParaRPr lang="en-US"/>
          </a:p>
        </p:txBody>
      </p:sp>
      <p:sp>
        <p:nvSpPr>
          <p:cNvPr id="5" name="Slide Number Placeholder 4"/>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3D82F-5667-4848-BE60-16EC11B8B20E}" type="datetime1">
              <a:rPr lang="en-US" smtClean="0"/>
              <a:t>10/26/2014</a:t>
            </a:fld>
            <a:endParaRPr lang="en-US"/>
          </a:p>
        </p:txBody>
      </p:sp>
      <p:sp>
        <p:nvSpPr>
          <p:cNvPr id="3" name="Footer Placeholder 2"/>
          <p:cNvSpPr>
            <a:spLocks noGrp="1"/>
          </p:cNvSpPr>
          <p:nvPr>
            <p:ph type="ftr" sz="quarter" idx="11"/>
          </p:nvPr>
        </p:nvSpPr>
        <p:spPr/>
        <p:txBody>
          <a:bodyPr/>
          <a:lstStyle/>
          <a:p>
            <a:r>
              <a:rPr lang="en-US" smtClean="0"/>
              <a:t>Speaker:</a:t>
            </a:r>
            <a:endParaRPr lang="en-US"/>
          </a:p>
        </p:txBody>
      </p:sp>
      <p:sp>
        <p:nvSpPr>
          <p:cNvPr id="4" name="Slide Number Placeholder 3"/>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FD3151-445D-4570-856D-1FF3B45D8B0C}" type="datetime1">
              <a:rPr lang="en-US" smtClean="0"/>
              <a:t>10/26/2014</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5F09B9-AFB1-4DCA-91F0-3F652406B832}" type="datetime1">
              <a:rPr lang="en-US" smtClean="0"/>
              <a:t>10/26/2014</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5683250-CABC-4D2E-9FB9-ECB5D16CF90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C108C8-6935-43DD-95B8-AEB13274C738}" type="datetime1">
              <a:rPr lang="en-US" smtClean="0"/>
              <a:t>10/26/2014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Speaker:</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683250-CABC-4D2E-9FB9-ECB5D16CF90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C2630E-496D-4677-873C-14293A7C3E59}" type="datetime1">
              <a:rPr lang="en-US" smtClean="0">
                <a:solidFill>
                  <a:srgbClr val="EEECE1">
                    <a:shade val="90000"/>
                  </a:srgbClr>
                </a:solidFill>
              </a:rPr>
              <a:pPr/>
              <a:t>10/26/2014</a:t>
            </a:fld>
            <a:endParaRPr lang="en-US">
              <a:solidFill>
                <a:srgbClr val="EEECE1">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EEECE1">
                    <a:shade val="90000"/>
                  </a:srgbClr>
                </a:solidFill>
              </a:rPr>
              <a:t>Speaker: Joel Watson</a:t>
            </a:r>
            <a:endParaRPr lang="en-US">
              <a:solidFill>
                <a:srgbClr val="EEECE1">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5646625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C108C8-6935-43DD-95B8-AEB13274C738}" type="datetime1">
              <a:rPr lang="en-US" smtClean="0">
                <a:solidFill>
                  <a:srgbClr val="1F497D">
                    <a:shade val="90000"/>
                  </a:srgbClr>
                </a:solidFill>
              </a:rPr>
              <a:pPr/>
              <a:t>10/26/2014</a:t>
            </a:fld>
            <a:endParaRPr lang="en-US">
              <a:solidFill>
                <a:srgbClr val="1F497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1F497D">
                    <a:shade val="90000"/>
                  </a:srgbClr>
                </a:solidFill>
              </a:rPr>
              <a:t>Speaker:</a:t>
            </a:r>
            <a:endParaRPr lang="en-US">
              <a:solidFill>
                <a:srgbClr val="1F497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683250-CABC-4D2E-9FB9-ECB5D16CF900}" type="slidenum">
              <a:rPr lang="en-US" smtClean="0">
                <a:solidFill>
                  <a:srgbClr val="1F497D">
                    <a:shade val="90000"/>
                  </a:srgbClr>
                </a:solidFill>
              </a:rPr>
              <a:pPr/>
              <a:t>‹#›</a:t>
            </a:fld>
            <a:endParaRPr lang="en-US">
              <a:solidFill>
                <a:srgbClr val="1F497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627300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EEL 4911C Senior Design:</a:t>
            </a:r>
            <a:br>
              <a:rPr lang="en-US" dirty="0" smtClean="0"/>
            </a:br>
            <a:r>
              <a:rPr lang="en-US" dirty="0" smtClean="0"/>
              <a:t>E3 Oil Spill Radar Project</a:t>
            </a:r>
            <a:endParaRPr lang="en-US" dirty="0"/>
          </a:p>
        </p:txBody>
      </p:sp>
      <p:sp>
        <p:nvSpPr>
          <p:cNvPr id="3" name="Subtitle 2"/>
          <p:cNvSpPr>
            <a:spLocks noGrp="1"/>
          </p:cNvSpPr>
          <p:nvPr>
            <p:ph type="subTitle" idx="1"/>
          </p:nvPr>
        </p:nvSpPr>
        <p:spPr>
          <a:xfrm>
            <a:off x="152400" y="3276600"/>
            <a:ext cx="8235696" cy="1752600"/>
          </a:xfrm>
        </p:spPr>
        <p:txBody>
          <a:bodyPr/>
          <a:lstStyle/>
          <a:p>
            <a:pPr algn="ctr"/>
            <a:r>
              <a:rPr lang="en-US" dirty="0" smtClean="0"/>
              <a:t>Eva </a:t>
            </a:r>
            <a:r>
              <a:rPr lang="en-US" dirty="0" err="1" smtClean="0"/>
              <a:t>Ulibarri</a:t>
            </a:r>
            <a:r>
              <a:rPr lang="en-US" dirty="0" smtClean="0"/>
              <a:t>, Joel Watson, </a:t>
            </a:r>
          </a:p>
          <a:p>
            <a:pPr algn="ctr"/>
            <a:r>
              <a:rPr lang="en-US" dirty="0" err="1" smtClean="0"/>
              <a:t>Omonayo</a:t>
            </a:r>
            <a:r>
              <a:rPr lang="en-US" dirty="0" smtClean="0"/>
              <a:t> </a:t>
            </a:r>
            <a:r>
              <a:rPr lang="en-US" dirty="0" err="1" smtClean="0"/>
              <a:t>Bolufawi</a:t>
            </a:r>
            <a:r>
              <a:rPr lang="en-US" dirty="0" smtClean="0"/>
              <a:t>, </a:t>
            </a:r>
            <a:r>
              <a:rPr lang="en-US" dirty="0"/>
              <a:t>Stephanie </a:t>
            </a:r>
            <a:r>
              <a:rPr lang="en-US" dirty="0" smtClean="0"/>
              <a:t>Anderson</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a:t>
            </a:fld>
            <a:endParaRPr lang="en-US"/>
          </a:p>
        </p:txBody>
      </p:sp>
    </p:spTree>
    <p:extLst>
      <p:ext uri="{BB962C8B-B14F-4D97-AF65-F5344CB8AC3E}">
        <p14:creationId xmlns:p14="http://schemas.microsoft.com/office/powerpoint/2010/main" val="3571070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smtClean="0"/>
              <a:t>The equipment allows the </a:t>
            </a:r>
            <a:r>
              <a:rPr lang="en-US" dirty="0"/>
              <a:t>weight of the antennas </a:t>
            </a:r>
            <a:r>
              <a:rPr lang="en-US" dirty="0" smtClean="0"/>
              <a:t>and </a:t>
            </a:r>
            <a:r>
              <a:rPr lang="en-US" dirty="0"/>
              <a:t>accurate control of the angle </a:t>
            </a:r>
            <a:endParaRPr lang="en-US" dirty="0" smtClean="0"/>
          </a:p>
          <a:p>
            <a:pPr marL="914400" lvl="1" indent="-457200" algn="l">
              <a:buFont typeface="Arial" panose="020B0604020202020204" pitchFamily="34" charset="0"/>
              <a:buChar char="•"/>
            </a:pPr>
            <a:r>
              <a:rPr lang="en-US" dirty="0" smtClean="0"/>
              <a:t>It withstands </a:t>
            </a:r>
            <a:r>
              <a:rPr lang="en-US" dirty="0"/>
              <a:t>a dynamic load of 110 lbs. while moving and 500 lb. load while static </a:t>
            </a:r>
          </a:p>
        </p:txBody>
      </p:sp>
      <p:sp>
        <p:nvSpPr>
          <p:cNvPr id="5" name="Slide Number Placeholder 4"/>
          <p:cNvSpPr>
            <a:spLocks noGrp="1"/>
          </p:cNvSpPr>
          <p:nvPr>
            <p:ph type="sldNum" sz="quarter" idx="12"/>
          </p:nvPr>
        </p:nvSpPr>
        <p:spPr/>
        <p:txBody>
          <a:bodyPr/>
          <a:lstStyle/>
          <a:p>
            <a:fld id="{95683250-CABC-4D2E-9FB9-ECB5D16CF900}" type="slidenum">
              <a:rPr lang="en-US" smtClean="0"/>
              <a:t>10</a:t>
            </a:fld>
            <a:endParaRPr lang="en-US"/>
          </a:p>
        </p:txBody>
      </p:sp>
      <p:sp>
        <p:nvSpPr>
          <p:cNvPr id="6"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pic>
        <p:nvPicPr>
          <p:cNvPr id="7" name="Picture 6" descr="diagra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505200"/>
            <a:ext cx="5638800" cy="2856992"/>
          </a:xfrm>
          <a:prstGeom prst="rect">
            <a:avLst/>
          </a:prstGeom>
        </p:spPr>
      </p:pic>
    </p:spTree>
    <p:extLst>
      <p:ext uri="{BB962C8B-B14F-4D97-AF65-F5344CB8AC3E}">
        <p14:creationId xmlns:p14="http://schemas.microsoft.com/office/powerpoint/2010/main" val="274931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Wave Generator</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smtClean="0"/>
              <a:t>The materials have been obtained and assembled based on last year’s decisions and calculations</a:t>
            </a:r>
          </a:p>
          <a:p>
            <a:pPr marL="457200" indent="-457200" algn="l">
              <a:buFont typeface="Arial" panose="020B0604020202020204" pitchFamily="34" charset="0"/>
              <a:buChar char="•"/>
            </a:pPr>
            <a:r>
              <a:rPr lang="en-US" dirty="0" smtClean="0"/>
              <a:t>The </a:t>
            </a:r>
            <a:r>
              <a:rPr lang="en-US" dirty="0"/>
              <a:t>wave generator </a:t>
            </a:r>
            <a:r>
              <a:rPr lang="en-US" dirty="0" smtClean="0"/>
              <a:t>creates </a:t>
            </a:r>
            <a:r>
              <a:rPr lang="en-US" dirty="0"/>
              <a:t>waves with a height of 2.8 centimeters at a frequency of up to </a:t>
            </a:r>
            <a:r>
              <a:rPr lang="en-US" dirty="0" smtClean="0"/>
              <a:t>5Hz</a:t>
            </a:r>
          </a:p>
          <a:p>
            <a:pPr marL="457200" indent="-457200" algn="l">
              <a:buFont typeface="Arial" panose="020B0604020202020204" pitchFamily="34" charset="0"/>
              <a:buChar char="•"/>
            </a:pPr>
            <a:r>
              <a:rPr lang="en-US" dirty="0"/>
              <a:t>The waves must be </a:t>
            </a:r>
            <a:r>
              <a:rPr lang="en-US" dirty="0" smtClean="0"/>
              <a:t>gravity style waves such as those generated from the interface of the ocean and the atmosphere</a:t>
            </a:r>
          </a:p>
          <a:p>
            <a:pPr marL="457200" indent="-457200" algn="l">
              <a:buFont typeface="Arial" panose="020B0604020202020204" pitchFamily="34" charset="0"/>
              <a:buChar char="•"/>
            </a:pPr>
            <a:r>
              <a:rPr lang="en-US" dirty="0"/>
              <a:t>The wave pool generator must be controlled from the GUI with the user providing an input </a:t>
            </a:r>
            <a:r>
              <a:rPr lang="en-US" dirty="0" smtClean="0"/>
              <a:t>frequency</a:t>
            </a:r>
          </a:p>
        </p:txBody>
      </p:sp>
      <p:sp>
        <p:nvSpPr>
          <p:cNvPr id="5" name="Slide Number Placeholder 4"/>
          <p:cNvSpPr>
            <a:spLocks noGrp="1"/>
          </p:cNvSpPr>
          <p:nvPr>
            <p:ph type="sldNum" sz="quarter" idx="12"/>
          </p:nvPr>
        </p:nvSpPr>
        <p:spPr/>
        <p:txBody>
          <a:bodyPr/>
          <a:lstStyle/>
          <a:p>
            <a:fld id="{95683250-CABC-4D2E-9FB9-ECB5D16CF900}" type="slidenum">
              <a:rPr lang="en-US" smtClean="0"/>
              <a:t>11</a:t>
            </a:fld>
            <a:endParaRPr lang="en-US"/>
          </a:p>
        </p:txBody>
      </p:sp>
      <p:sp>
        <p:nvSpPr>
          <p:cNvPr id="10"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spTree>
    <p:extLst>
      <p:ext uri="{BB962C8B-B14F-4D97-AF65-F5344CB8AC3E}">
        <p14:creationId xmlns:p14="http://schemas.microsoft.com/office/powerpoint/2010/main" val="2219574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Wave Generator</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a:t>The chosen gear motor for the wave generator is a 12V brushed DC </a:t>
            </a:r>
            <a:endParaRPr lang="en-US" dirty="0" smtClean="0"/>
          </a:p>
          <a:p>
            <a:pPr marL="457200" indent="-457200" algn="l">
              <a:buFont typeface="Arial" panose="020B0604020202020204" pitchFamily="34" charset="0"/>
              <a:buChar char="•"/>
            </a:pPr>
            <a:r>
              <a:rPr lang="en-US" dirty="0"/>
              <a:t>This motor contains a 102:083:1 metal gearbox </a:t>
            </a:r>
            <a:r>
              <a:rPr lang="en-US" dirty="0" smtClean="0"/>
              <a:t>and has a 0.61” long, 6mm diameter D shaped output shaft</a:t>
            </a:r>
          </a:p>
          <a:p>
            <a:pPr marL="457200" indent="-457200" algn="l">
              <a:buFont typeface="Arial" panose="020B0604020202020204" pitchFamily="34" charset="0"/>
              <a:buChar char="•"/>
            </a:pPr>
            <a:r>
              <a:rPr lang="en-US" dirty="0"/>
              <a:t>The motor selected allows the user to specify the angular frequency; the angular frequency is then translated to the rate of rotor rotations </a:t>
            </a:r>
            <a:endParaRPr lang="en-US" dirty="0" smtClean="0"/>
          </a:p>
          <a:p>
            <a:pPr marL="457200" indent="-457200" algn="l">
              <a:buFont typeface="Arial" panose="020B0604020202020204" pitchFamily="34" charset="0"/>
              <a:buChar char="•"/>
            </a:pPr>
            <a:r>
              <a:rPr lang="en-US" dirty="0" smtClean="0"/>
              <a:t>It will generate waves in the longitudinal direction</a:t>
            </a:r>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12</a:t>
            </a:fld>
            <a:endParaRPr lang="en-US"/>
          </a:p>
        </p:txBody>
      </p:sp>
      <p:sp>
        <p:nvSpPr>
          <p:cNvPr id="6"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pic>
        <p:nvPicPr>
          <p:cNvPr id="7" name="Picture 6" descr="Picture 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054600"/>
            <a:ext cx="3365500" cy="1803400"/>
          </a:xfrm>
          <a:prstGeom prst="rect">
            <a:avLst/>
          </a:prstGeom>
          <a:noFill/>
          <a:ln>
            <a:noFill/>
          </a:ln>
        </p:spPr>
      </p:pic>
    </p:spTree>
    <p:extLst>
      <p:ext uri="{BB962C8B-B14F-4D97-AF65-F5344CB8AC3E}">
        <p14:creationId xmlns:p14="http://schemas.microsoft.com/office/powerpoint/2010/main" val="1217095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Water Proof Case</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a:t>The </a:t>
            </a:r>
            <a:r>
              <a:rPr lang="en-US" dirty="0" smtClean="0"/>
              <a:t>Linear Actuator and Wave Generator both have electrical components</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13</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pic>
        <p:nvPicPr>
          <p:cNvPr id="8" name="Picture 7" descr="http://www.zagrosrobotics.com/images/P1392MCFeedback_detail.jpg"/>
          <p:cNvPicPr/>
          <p:nvPr/>
        </p:nvPicPr>
        <p:blipFill rotWithShape="1">
          <a:blip r:embed="rId3" cstate="print">
            <a:extLst>
              <a:ext uri="{28A0092B-C50C-407E-A947-70E740481C1C}">
                <a14:useLocalDpi xmlns:a14="http://schemas.microsoft.com/office/drawing/2010/main" val="0"/>
              </a:ext>
            </a:extLst>
          </a:blip>
          <a:srcRect l="26472" t="2117" r="20885" b="6316"/>
          <a:stretch/>
        </p:blipFill>
        <p:spPr bwMode="auto">
          <a:xfrm>
            <a:off x="533400" y="2743200"/>
            <a:ext cx="1981200" cy="190500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721055" y="4648200"/>
            <a:ext cx="1605889" cy="369332"/>
          </a:xfrm>
          <a:prstGeom prst="rect">
            <a:avLst/>
          </a:prstGeom>
        </p:spPr>
        <p:txBody>
          <a:bodyPr wrap="none">
            <a:spAutoFit/>
          </a:bodyPr>
          <a:lstStyle/>
          <a:p>
            <a:r>
              <a:rPr lang="en-US" dirty="0" err="1"/>
              <a:t>Pololu</a:t>
            </a:r>
            <a:r>
              <a:rPr lang="en-US" dirty="0"/>
              <a:t> </a:t>
            </a:r>
            <a:r>
              <a:rPr lang="en-US" dirty="0" err="1"/>
              <a:t>jrk</a:t>
            </a:r>
            <a:r>
              <a:rPr lang="en-US" dirty="0"/>
              <a:t> 12v3</a:t>
            </a: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546231"/>
            <a:ext cx="2665730" cy="2312035"/>
          </a:xfrm>
          <a:prstGeom prst="rect">
            <a:avLst/>
          </a:prstGeom>
          <a:noFill/>
          <a:ln>
            <a:noFill/>
          </a:ln>
        </p:spPr>
      </p:pic>
      <p:sp>
        <p:nvSpPr>
          <p:cNvPr id="10" name="Rectangle 9"/>
          <p:cNvSpPr/>
          <p:nvPr/>
        </p:nvSpPr>
        <p:spPr>
          <a:xfrm>
            <a:off x="3518543" y="5017532"/>
            <a:ext cx="2486643" cy="369332"/>
          </a:xfrm>
          <a:prstGeom prst="rect">
            <a:avLst/>
          </a:prstGeom>
        </p:spPr>
        <p:txBody>
          <a:bodyPr wrap="none">
            <a:spAutoFit/>
          </a:bodyPr>
          <a:lstStyle/>
          <a:p>
            <a:r>
              <a:rPr lang="en-US" dirty="0" err="1"/>
              <a:t>Pololu</a:t>
            </a:r>
            <a:r>
              <a:rPr lang="en-US" dirty="0"/>
              <a:t> MC33926 Motor</a:t>
            </a:r>
          </a:p>
        </p:txBody>
      </p:sp>
      <p:pic>
        <p:nvPicPr>
          <p:cNvPr id="11" name="Picture 10"/>
          <p:cNvPicPr/>
          <p:nvPr/>
        </p:nvPicPr>
        <p:blipFill>
          <a:blip r:embed="rId5" cstate="print"/>
          <a:stretch>
            <a:fillRect/>
          </a:stretch>
        </p:blipFill>
        <p:spPr>
          <a:xfrm>
            <a:off x="6934200" y="2669221"/>
            <a:ext cx="1624330" cy="1519555"/>
          </a:xfrm>
          <a:prstGeom prst="rect">
            <a:avLst/>
          </a:prstGeom>
        </p:spPr>
      </p:pic>
      <p:sp>
        <p:nvSpPr>
          <p:cNvPr id="12" name="Rectangle 11"/>
          <p:cNvSpPr/>
          <p:nvPr/>
        </p:nvSpPr>
        <p:spPr>
          <a:xfrm>
            <a:off x="6375605" y="4278868"/>
            <a:ext cx="2741520" cy="369332"/>
          </a:xfrm>
          <a:prstGeom prst="rect">
            <a:avLst/>
          </a:prstGeom>
        </p:spPr>
        <p:txBody>
          <a:bodyPr wrap="none">
            <a:spAutoFit/>
          </a:bodyPr>
          <a:lstStyle/>
          <a:p>
            <a:r>
              <a:rPr lang="en-US" dirty="0"/>
              <a:t>Waterproof Case Concept</a:t>
            </a:r>
          </a:p>
        </p:txBody>
      </p:sp>
    </p:spTree>
    <p:extLst>
      <p:ext uri="{BB962C8B-B14F-4D97-AF65-F5344CB8AC3E}">
        <p14:creationId xmlns:p14="http://schemas.microsoft.com/office/powerpoint/2010/main" val="1839806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Water Proof Case</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Deciding Factors</a:t>
            </a:r>
          </a:p>
          <a:p>
            <a:pPr algn="l"/>
            <a:r>
              <a:rPr lang="en-US" dirty="0" smtClean="0"/>
              <a:t>	-Material Strength</a:t>
            </a:r>
          </a:p>
          <a:p>
            <a:pPr algn="l"/>
            <a:r>
              <a:rPr lang="en-US" dirty="0" smtClean="0"/>
              <a:t>	-Permeability</a:t>
            </a:r>
          </a:p>
          <a:p>
            <a:pPr algn="l"/>
            <a:r>
              <a:rPr lang="en-US" dirty="0" smtClean="0"/>
              <a:t>	-Weight</a:t>
            </a:r>
          </a:p>
          <a:p>
            <a:pPr algn="l"/>
            <a:r>
              <a:rPr lang="en-US" dirty="0" smtClean="0"/>
              <a:t>	-Cost</a:t>
            </a:r>
          </a:p>
          <a:p>
            <a:pPr algn="l"/>
            <a:r>
              <a:rPr lang="en-US" dirty="0" smtClean="0"/>
              <a:t>Considered</a:t>
            </a:r>
            <a:endParaRPr lang="en-US" dirty="0"/>
          </a:p>
          <a:p>
            <a:pPr algn="l"/>
            <a:r>
              <a:rPr lang="en-US" dirty="0"/>
              <a:t>	</a:t>
            </a:r>
            <a:r>
              <a:rPr lang="en-US" dirty="0" smtClean="0"/>
              <a:t>-Plastic</a:t>
            </a:r>
            <a:endParaRPr lang="en-US" dirty="0"/>
          </a:p>
          <a:p>
            <a:pPr algn="l"/>
            <a:r>
              <a:rPr lang="en-US" dirty="0"/>
              <a:t>	</a:t>
            </a:r>
            <a:r>
              <a:rPr lang="en-US" dirty="0" smtClean="0"/>
              <a:t>-Wood</a:t>
            </a:r>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14</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444016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Water Proof Case</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Decision:  PLASTIC</a:t>
            </a:r>
          </a:p>
          <a:p>
            <a:pPr algn="l"/>
            <a:r>
              <a:rPr lang="en-US" dirty="0"/>
              <a:t>	</a:t>
            </a:r>
            <a:r>
              <a:rPr lang="en-US" dirty="0" smtClean="0"/>
              <a:t>-Moldable, cheap, easy to work with</a:t>
            </a:r>
          </a:p>
          <a:p>
            <a:pPr algn="l"/>
            <a:r>
              <a:rPr lang="en-US" dirty="0"/>
              <a:t>	</a:t>
            </a:r>
            <a:r>
              <a:rPr lang="en-US" dirty="0" smtClean="0"/>
              <a:t>-Sheet for $28</a:t>
            </a:r>
          </a:p>
          <a:p>
            <a:pPr algn="l"/>
            <a:r>
              <a:rPr lang="en-US" dirty="0"/>
              <a:t>	</a:t>
            </a:r>
            <a:r>
              <a:rPr lang="en-US" dirty="0" smtClean="0"/>
              <a:t>- Weather resistant, not permeable</a:t>
            </a:r>
          </a:p>
          <a:p>
            <a:pPr algn="l"/>
            <a:r>
              <a:rPr lang="en-US" dirty="0"/>
              <a:t>	</a:t>
            </a:r>
            <a:r>
              <a:rPr lang="en-US" dirty="0" smtClean="0"/>
              <a:t>-Lightweight</a:t>
            </a:r>
          </a:p>
          <a:p>
            <a:pPr algn="l"/>
            <a:endParaRPr lang="en-US" dirty="0"/>
          </a:p>
          <a:p>
            <a:pPr algn="l"/>
            <a:r>
              <a:rPr lang="en-US" dirty="0" smtClean="0"/>
              <a:t>This will protect from rain, dust and wind.</a:t>
            </a:r>
          </a:p>
          <a:p>
            <a:pPr algn="l"/>
            <a:r>
              <a:rPr lang="en-US" dirty="0" smtClean="0"/>
              <a:t>Also, will remain portable.</a:t>
            </a:r>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15</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555052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Advertised to Computer Science Department</a:t>
            </a:r>
            <a:r>
              <a:rPr lang="en-US" dirty="0"/>
              <a:t> </a:t>
            </a:r>
            <a:r>
              <a:rPr lang="en-US" dirty="0" smtClean="0"/>
              <a:t>for a programmer to add to the team.</a:t>
            </a:r>
          </a:p>
          <a:p>
            <a:pPr algn="l"/>
            <a:endParaRPr lang="en-US" dirty="0"/>
          </a:p>
          <a:p>
            <a:pPr algn="l"/>
            <a:r>
              <a:rPr lang="en-US" dirty="0" smtClean="0"/>
              <a:t>Possible Student:</a:t>
            </a:r>
          </a:p>
          <a:p>
            <a:pPr algn="ctr"/>
            <a:r>
              <a:rPr lang="en-US" dirty="0" err="1" smtClean="0"/>
              <a:t>Binh</a:t>
            </a:r>
            <a:r>
              <a:rPr lang="en-US" dirty="0" smtClean="0"/>
              <a:t> </a:t>
            </a:r>
            <a:r>
              <a:rPr lang="en-US" dirty="0" err="1" smtClean="0"/>
              <a:t>Vuong</a:t>
            </a:r>
            <a:endParaRPr lang="en-US" dirty="0" smtClean="0"/>
          </a:p>
          <a:p>
            <a:pPr algn="l"/>
            <a:r>
              <a:rPr lang="en-US" dirty="0" smtClean="0"/>
              <a:t>-Very Interested</a:t>
            </a:r>
          </a:p>
          <a:p>
            <a:pPr algn="l"/>
            <a:r>
              <a:rPr lang="en-US" dirty="0" smtClean="0"/>
              <a:t>-Junior</a:t>
            </a:r>
          </a:p>
          <a:p>
            <a:pPr algn="l"/>
            <a:r>
              <a:rPr lang="en-US" dirty="0" smtClean="0"/>
              <a:t>-Will sign up for CIS4930</a:t>
            </a:r>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16</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590005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Sampling rate will be 200KSPS using existing equipment</a:t>
            </a:r>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smtClean="0"/>
              <a:t>Communicates with Raspberry Pi using GPIO pins</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17</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53" y="2328661"/>
            <a:ext cx="1958647" cy="138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6827" y="3748176"/>
            <a:ext cx="1691297" cy="369332"/>
          </a:xfrm>
          <a:prstGeom prst="rect">
            <a:avLst/>
          </a:prstGeom>
        </p:spPr>
        <p:txBody>
          <a:bodyPr wrap="none">
            <a:spAutoFit/>
          </a:bodyPr>
          <a:lstStyle/>
          <a:p>
            <a:r>
              <a:rPr lang="en-US" dirty="0"/>
              <a:t>MCP3008 ADC</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52" y="4876800"/>
            <a:ext cx="2662448" cy="17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890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Will follow previous year design of PHP and web interface as well as Linux and python shell scripts and C++.</a:t>
            </a:r>
          </a:p>
          <a:p>
            <a:pPr algn="l"/>
            <a:endParaRPr lang="en-US" dirty="0"/>
          </a:p>
          <a:p>
            <a:pPr algn="l"/>
            <a:r>
              <a:rPr lang="en-US" dirty="0" smtClean="0"/>
              <a:t>User interaction will be in a web browser</a:t>
            </a:r>
          </a:p>
          <a:p>
            <a:pPr algn="l"/>
            <a:r>
              <a:rPr lang="en-US" dirty="0" smtClean="0"/>
              <a:t>IP address accessible</a:t>
            </a:r>
          </a:p>
          <a:p>
            <a:pPr algn="l"/>
            <a:r>
              <a:rPr lang="en-US" dirty="0" smtClean="0"/>
              <a:t>MySQL for code storage</a:t>
            </a:r>
          </a:p>
          <a:p>
            <a:pPr algn="l"/>
            <a:endParaRPr lang="en-US" dirty="0"/>
          </a:p>
          <a:p>
            <a:pPr algn="l"/>
            <a:r>
              <a:rPr lang="en-US" dirty="0" smtClean="0"/>
              <a:t>Will piece together samples of code to</a:t>
            </a:r>
            <a:br>
              <a:rPr lang="en-US" dirty="0" smtClean="0"/>
            </a:br>
            <a:r>
              <a:rPr lang="en-US" dirty="0" smtClean="0"/>
              <a:t>rebuild the interface.</a:t>
            </a:r>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18</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63534"/>
            <a:ext cx="155946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846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ctr"/>
            <a:r>
              <a:rPr lang="en-US" dirty="0" smtClean="0"/>
              <a:t>Antenna Motion Control</a:t>
            </a:r>
          </a:p>
          <a:p>
            <a:pPr algn="l"/>
            <a:r>
              <a:rPr lang="en-US" dirty="0" smtClean="0"/>
              <a:t>-GUI (input) will take an X-value of the distance from antenna to wave pool</a:t>
            </a:r>
          </a:p>
          <a:p>
            <a:pPr algn="l"/>
            <a:r>
              <a:rPr lang="en-US" dirty="0" smtClean="0"/>
              <a:t>-Code will calculate the degree for the position of the antenna</a:t>
            </a:r>
          </a:p>
          <a:p>
            <a:pPr algn="l"/>
            <a:r>
              <a:rPr lang="en-US" dirty="0" smtClean="0"/>
              <a:t>-Angle will be passed into the motor control function</a:t>
            </a:r>
          </a:p>
          <a:p>
            <a:pPr algn="l"/>
            <a:r>
              <a:rPr lang="en-US" dirty="0" smtClean="0"/>
              <a:t>-Motor written in C and reformatted to the pulse with modulator (PWM) to control the motor.</a:t>
            </a:r>
          </a:p>
          <a:p>
            <a:pPr algn="l"/>
            <a:r>
              <a:rPr lang="en-US" dirty="0" smtClean="0"/>
              <a:t>-Motor will then adjust</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19</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8" name="Picture 7"/>
          <p:cNvPicPr/>
          <p:nvPr/>
        </p:nvPicPr>
        <p:blipFill>
          <a:blip r:embed="rId3"/>
          <a:stretch>
            <a:fillRect/>
          </a:stretch>
        </p:blipFill>
        <p:spPr>
          <a:xfrm>
            <a:off x="4908565" y="5029200"/>
            <a:ext cx="3303542" cy="1583510"/>
          </a:xfrm>
          <a:prstGeom prst="rect">
            <a:avLst/>
          </a:prstGeom>
        </p:spPr>
      </p:pic>
    </p:spTree>
    <p:extLst>
      <p:ext uri="{BB962C8B-B14F-4D97-AF65-F5344CB8AC3E}">
        <p14:creationId xmlns:p14="http://schemas.microsoft.com/office/powerpoint/2010/main" val="466193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410200" cy="1447800"/>
          </a:xfrm>
        </p:spPr>
        <p:txBody>
          <a:bodyPr/>
          <a:lstStyle/>
          <a:p>
            <a:r>
              <a:rPr lang="en-US" dirty="0" smtClean="0"/>
              <a:t>The Design Team</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b="1" dirty="0" smtClean="0"/>
              <a:t>Eva </a:t>
            </a:r>
            <a:r>
              <a:rPr lang="en-US" b="1" dirty="0" err="1" smtClean="0"/>
              <a:t>Ulibarri</a:t>
            </a:r>
            <a:r>
              <a:rPr lang="en-US" b="1" dirty="0" smtClean="0"/>
              <a:t>: Project Manager</a:t>
            </a:r>
          </a:p>
          <a:p>
            <a:pPr marL="457200" indent="-457200" algn="l">
              <a:buFont typeface="Arial" panose="020B0604020202020204" pitchFamily="34" charset="0"/>
              <a:buChar char="•"/>
            </a:pPr>
            <a:r>
              <a:rPr lang="en-US" dirty="0" smtClean="0"/>
              <a:t>In charge of email coordination with advisors</a:t>
            </a:r>
          </a:p>
          <a:p>
            <a:pPr marL="457200" indent="-457200" algn="l">
              <a:buFont typeface="Arial" panose="020B0604020202020204" pitchFamily="34" charset="0"/>
              <a:buChar char="•"/>
            </a:pPr>
            <a:r>
              <a:rPr lang="en-US" dirty="0" smtClean="0"/>
              <a:t>Manages/Coordinates tasks of the group</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smtClean="0"/>
              <a:t>Technical Area: Hardware, Electronics</a:t>
            </a:r>
          </a:p>
          <a:p>
            <a:pPr marL="457200" indent="-457200" algn="l">
              <a:buFont typeface="Arial" panose="020B0604020202020204" pitchFamily="34" charset="0"/>
              <a:buChar char="•"/>
            </a:pPr>
            <a:endParaRPr lang="en-US" dirty="0"/>
          </a:p>
          <a:p>
            <a:pPr algn="l"/>
            <a:r>
              <a:rPr lang="en-US" b="1" dirty="0" smtClean="0"/>
              <a:t>Stephanie Anderson:  Project </a:t>
            </a:r>
            <a:r>
              <a:rPr lang="en-US" b="1" dirty="0"/>
              <a:t>Manager</a:t>
            </a:r>
          </a:p>
          <a:p>
            <a:pPr marL="457200" indent="-457200" algn="l">
              <a:buFont typeface="Arial" panose="020B0604020202020204" pitchFamily="34" charset="0"/>
              <a:buChar char="•"/>
            </a:pPr>
            <a:r>
              <a:rPr lang="en-US" dirty="0"/>
              <a:t>In charge of </a:t>
            </a:r>
            <a:r>
              <a:rPr lang="en-US" dirty="0" smtClean="0"/>
              <a:t>scheduling meetings  and rooms</a:t>
            </a:r>
          </a:p>
          <a:p>
            <a:pPr marL="457200" indent="-457200" algn="l">
              <a:buFont typeface="Arial" panose="020B0604020202020204" pitchFamily="34" charset="0"/>
              <a:buChar char="•"/>
            </a:pPr>
            <a:r>
              <a:rPr lang="en-US" dirty="0" smtClean="0"/>
              <a:t>Keeps meeting minutes and records</a:t>
            </a:r>
            <a:br>
              <a:rPr lang="en-US" dirty="0" smtClean="0"/>
            </a:br>
            <a:endParaRPr lang="en-US" dirty="0" smtClean="0"/>
          </a:p>
          <a:p>
            <a:pPr marL="457200" indent="-457200" algn="l">
              <a:buFont typeface="Arial" panose="020B0604020202020204" pitchFamily="34" charset="0"/>
              <a:buChar char="•"/>
            </a:pPr>
            <a:r>
              <a:rPr lang="en-US" dirty="0" smtClean="0"/>
              <a:t>Technical Area: Knowledge of Antennas, Circuit Design</a:t>
            </a:r>
            <a:endParaRPr lang="en-US" dirty="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2</a:t>
            </a:fld>
            <a:endParaRPr lang="en-US"/>
          </a:p>
        </p:txBody>
      </p:sp>
    </p:spTree>
    <p:extLst>
      <p:ext uri="{BB962C8B-B14F-4D97-AF65-F5344CB8AC3E}">
        <p14:creationId xmlns:p14="http://schemas.microsoft.com/office/powerpoint/2010/main" val="2753424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ctr"/>
            <a:r>
              <a:rPr lang="en-US" dirty="0" smtClean="0"/>
              <a:t>Wave Generator</a:t>
            </a:r>
          </a:p>
          <a:p>
            <a:pPr algn="l"/>
            <a:r>
              <a:rPr lang="en-US" dirty="0" smtClean="0"/>
              <a:t>-Similar process to the linear actuator </a:t>
            </a:r>
          </a:p>
          <a:p>
            <a:pPr algn="l"/>
            <a:r>
              <a:rPr lang="en-US" dirty="0" smtClean="0"/>
              <a:t>-Input is a frequency to oscillate the waves to meet the requirements of 2.8cm gravity style waves.</a:t>
            </a:r>
          </a:p>
          <a:p>
            <a:pPr algn="l"/>
            <a:r>
              <a:rPr lang="en-US" dirty="0" smtClean="0"/>
              <a:t>-Frequency </a:t>
            </a:r>
            <a:r>
              <a:rPr lang="en-US" dirty="0"/>
              <a:t>will be passed into the motor control function</a:t>
            </a:r>
          </a:p>
          <a:p>
            <a:pPr algn="l"/>
            <a:r>
              <a:rPr lang="en-US" dirty="0"/>
              <a:t>-Motor written in C and reformatted to the pulse with modulator (PWM) to control the motor.</a:t>
            </a:r>
          </a:p>
          <a:p>
            <a:pPr algn="l"/>
            <a:r>
              <a:rPr lang="en-US" dirty="0"/>
              <a:t>-Motor will then </a:t>
            </a:r>
            <a:r>
              <a:rPr lang="en-US" dirty="0" smtClean="0"/>
              <a:t>oscillate </a:t>
            </a:r>
          </a:p>
          <a:p>
            <a:pPr algn="l"/>
            <a:endParaRPr lang="en-US" dirty="0"/>
          </a:p>
          <a:p>
            <a:pPr algn="l"/>
            <a:r>
              <a:rPr lang="en-US" dirty="0" smtClean="0"/>
              <a:t>Both electrical components are </a:t>
            </a:r>
            <a:r>
              <a:rPr lang="en-US" dirty="0" err="1" smtClean="0"/>
              <a:t>Pololu</a:t>
            </a:r>
            <a:r>
              <a:rPr lang="en-US" dirty="0" smtClean="0"/>
              <a:t> brand</a:t>
            </a:r>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20</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mtClean="0"/>
              <a:t>Speaker: Stephanie Anderson</a:t>
            </a:r>
            <a:endParaRPr lang="en-US"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569407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smtClean="0">
                <a:solidFill>
                  <a:srgbClr val="92D050"/>
                </a:solidFill>
              </a:rPr>
              <a:t>Statement of Work</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Raspberry PI Accessibility</a:t>
            </a:r>
          </a:p>
          <a:p>
            <a:r>
              <a:rPr lang="en-US" dirty="0" smtClean="0"/>
              <a:t>GUI Programming</a:t>
            </a:r>
          </a:p>
          <a:p>
            <a:r>
              <a:rPr lang="en-US" dirty="0" smtClean="0"/>
              <a:t>Antenna Motion Control</a:t>
            </a:r>
          </a:p>
          <a:p>
            <a:r>
              <a:rPr lang="en-US" dirty="0" smtClean="0"/>
              <a:t>Wave Generator Motion Control</a:t>
            </a:r>
          </a:p>
          <a:p>
            <a:r>
              <a:rPr lang="en-US" dirty="0" smtClean="0"/>
              <a:t>Weatherproof Component Case</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21</a:t>
            </a:fld>
            <a:endParaRPr lang="en-US">
              <a:solidFill>
                <a:srgbClr val="EEECE1">
                  <a:shade val="90000"/>
                </a:srgbClr>
              </a:solidFill>
            </a:endParaRPr>
          </a:p>
        </p:txBody>
      </p:sp>
    </p:spTree>
    <p:extLst>
      <p:ext uri="{BB962C8B-B14F-4D97-AF65-F5344CB8AC3E}">
        <p14:creationId xmlns:p14="http://schemas.microsoft.com/office/powerpoint/2010/main" val="376260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Raspberry Pi Accessibility</a:t>
            </a:r>
            <a:endParaRPr lang="en-US" dirty="0">
              <a:solidFill>
                <a:srgbClr val="92D050"/>
              </a:solidFill>
            </a:endParaRPr>
          </a:p>
        </p:txBody>
      </p:sp>
      <p:sp>
        <p:nvSpPr>
          <p:cNvPr id="3" name="Content Placeholder 2"/>
          <p:cNvSpPr>
            <a:spLocks noGrp="1"/>
          </p:cNvSpPr>
          <p:nvPr>
            <p:ph idx="1"/>
          </p:nvPr>
        </p:nvSpPr>
        <p:spPr>
          <a:xfrm>
            <a:off x="457200" y="1905000"/>
            <a:ext cx="3760787" cy="4419600"/>
          </a:xfrm>
        </p:spPr>
        <p:txBody>
          <a:bodyPr>
            <a:normAutofit fontScale="92500" lnSpcReduction="20000"/>
          </a:bodyPr>
          <a:lstStyle/>
          <a:p>
            <a:pPr marL="0" indent="0">
              <a:buNone/>
            </a:pPr>
            <a:r>
              <a:rPr lang="en-US" sz="3500" dirty="0" smtClean="0"/>
              <a:t>Objective</a:t>
            </a:r>
          </a:p>
          <a:p>
            <a:r>
              <a:rPr lang="en-US" dirty="0" smtClean="0"/>
              <a:t>Students need to gain access to the LAN connection output</a:t>
            </a:r>
          </a:p>
          <a:p>
            <a:r>
              <a:rPr lang="en-US" dirty="0" smtClean="0"/>
              <a:t>Accessible through its own IP address</a:t>
            </a:r>
          </a:p>
          <a:p>
            <a:pPr marL="0" indent="0">
              <a:buNone/>
            </a:pPr>
            <a:r>
              <a:rPr lang="en-US" sz="3500" dirty="0" smtClean="0"/>
              <a:t>Approach</a:t>
            </a:r>
          </a:p>
          <a:p>
            <a:r>
              <a:rPr lang="en-US" dirty="0" smtClean="0"/>
              <a:t>The user guide provided from previous design teams will be used as a guideline to accessing the IP address needed</a:t>
            </a:r>
          </a:p>
          <a:p>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43200"/>
            <a:ext cx="492601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22</a:t>
            </a:fld>
            <a:endParaRPr lang="en-US">
              <a:solidFill>
                <a:srgbClr val="EEECE1">
                  <a:shade val="90000"/>
                </a:srgbClr>
              </a:solidFill>
            </a:endParaRPr>
          </a:p>
        </p:txBody>
      </p:sp>
    </p:spTree>
    <p:extLst>
      <p:ext uri="{BB962C8B-B14F-4D97-AF65-F5344CB8AC3E}">
        <p14:creationId xmlns:p14="http://schemas.microsoft.com/office/powerpoint/2010/main" val="2270946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Raspberry Pi Accessibility</a:t>
            </a:r>
            <a:endParaRPr lang="en-US" dirty="0">
              <a:solidFill>
                <a:srgbClr val="92D050"/>
              </a:solidFill>
            </a:endParaRPr>
          </a:p>
        </p:txBody>
      </p:sp>
      <p:sp>
        <p:nvSpPr>
          <p:cNvPr id="3" name="Content Placeholder 2"/>
          <p:cNvSpPr>
            <a:spLocks noGrp="1"/>
          </p:cNvSpPr>
          <p:nvPr>
            <p:ph idx="1"/>
          </p:nvPr>
        </p:nvSpPr>
        <p:spPr/>
        <p:txBody>
          <a:bodyPr>
            <a:normAutofit/>
          </a:bodyPr>
          <a:lstStyle/>
          <a:p>
            <a:pPr marL="0" indent="0">
              <a:buNone/>
            </a:pPr>
            <a:r>
              <a:rPr lang="en-US" sz="3700" dirty="0"/>
              <a:t>Test Verification Plan</a:t>
            </a:r>
          </a:p>
          <a:p>
            <a:r>
              <a:rPr lang="en-US" dirty="0"/>
              <a:t>User should be able to access web browser interface when connected via LAN from a </a:t>
            </a:r>
            <a:r>
              <a:rPr lang="en-US" dirty="0" smtClean="0"/>
              <a:t>laptop</a:t>
            </a:r>
            <a:endParaRPr lang="en-US" sz="4400" dirty="0" smtClean="0"/>
          </a:p>
          <a:p>
            <a:pPr marL="0" indent="0">
              <a:buNone/>
            </a:pPr>
            <a:r>
              <a:rPr lang="en-US" sz="3400" dirty="0" smtClean="0"/>
              <a:t>Outcome of Task</a:t>
            </a:r>
          </a:p>
          <a:p>
            <a:r>
              <a:rPr lang="en-US" dirty="0" smtClean="0"/>
              <a:t>Upon completion, users will be able gain control of the Raspberry Pi</a:t>
            </a:r>
          </a:p>
          <a:p>
            <a:r>
              <a:rPr lang="en-US" dirty="0" smtClean="0"/>
              <a:t>This accessibility will be </a:t>
            </a:r>
            <a:r>
              <a:rPr lang="en-US" dirty="0"/>
              <a:t>able to </a:t>
            </a:r>
            <a:r>
              <a:rPr lang="en-US" dirty="0" smtClean="0"/>
              <a:t>provide access to the system </a:t>
            </a:r>
            <a:r>
              <a:rPr lang="en-US" dirty="0"/>
              <a:t>and </a:t>
            </a:r>
            <a:r>
              <a:rPr lang="en-US" dirty="0" smtClean="0"/>
              <a:t>also gives capacity to store </a:t>
            </a:r>
            <a:r>
              <a:rPr lang="en-US" dirty="0"/>
              <a:t>data</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23</a:t>
            </a:fld>
            <a:endParaRPr lang="en-US">
              <a:solidFill>
                <a:srgbClr val="EEECE1">
                  <a:shade val="90000"/>
                </a:srgbClr>
              </a:solidFill>
            </a:endParaRPr>
          </a:p>
        </p:txBody>
      </p:sp>
    </p:spTree>
    <p:extLst>
      <p:ext uri="{BB962C8B-B14F-4D97-AF65-F5344CB8AC3E}">
        <p14:creationId xmlns:p14="http://schemas.microsoft.com/office/powerpoint/2010/main" val="4120634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GUI Programming</a:t>
            </a:r>
            <a:endParaRPr lang="en-US" dirty="0">
              <a:solidFill>
                <a:srgbClr val="92D050"/>
              </a:solidFill>
            </a:endParaRPr>
          </a:p>
        </p:txBody>
      </p:sp>
      <p:sp>
        <p:nvSpPr>
          <p:cNvPr id="3" name="Content Placeholder 2"/>
          <p:cNvSpPr>
            <a:spLocks noGrp="1"/>
          </p:cNvSpPr>
          <p:nvPr>
            <p:ph idx="1"/>
          </p:nvPr>
        </p:nvSpPr>
        <p:spPr/>
        <p:txBody>
          <a:bodyPr>
            <a:normAutofit/>
          </a:bodyPr>
          <a:lstStyle/>
          <a:p>
            <a:pPr marL="0" indent="0">
              <a:buNone/>
            </a:pPr>
            <a:r>
              <a:rPr lang="en-US" sz="4800" dirty="0" smtClean="0"/>
              <a:t>Objective</a:t>
            </a:r>
          </a:p>
          <a:p>
            <a:r>
              <a:rPr lang="en-US" dirty="0" smtClean="0"/>
              <a:t>To create a Graphical User Interface to display all data and results in a browser for any user</a:t>
            </a:r>
          </a:p>
          <a:p>
            <a:r>
              <a:rPr lang="en-US" dirty="0" smtClean="0"/>
              <a:t>Incorporate all aspects of control of the wave generator, antenna control, and antenna data into accessible interface</a:t>
            </a:r>
          </a:p>
          <a:p>
            <a:r>
              <a:rPr lang="en-US" dirty="0" smtClean="0"/>
              <a:t>Include MySQL database into Raspberry Pi using Python programming language</a:t>
            </a:r>
            <a:endParaRPr lang="en-US" dirty="0"/>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24</a:t>
            </a:fld>
            <a:endParaRPr lang="en-US">
              <a:solidFill>
                <a:srgbClr val="EEECE1">
                  <a:shade val="90000"/>
                </a:srgbClr>
              </a:solidFill>
            </a:endParaRPr>
          </a:p>
        </p:txBody>
      </p:sp>
    </p:spTree>
    <p:extLst>
      <p:ext uri="{BB962C8B-B14F-4D97-AF65-F5344CB8AC3E}">
        <p14:creationId xmlns:p14="http://schemas.microsoft.com/office/powerpoint/2010/main" val="1769349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GUI Programming</a:t>
            </a:r>
            <a:endParaRPr lang="en-US" dirty="0">
              <a:solidFill>
                <a:srgbClr val="92D05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Approach</a:t>
            </a:r>
          </a:p>
          <a:p>
            <a:r>
              <a:rPr lang="en-US" dirty="0" smtClean="0"/>
              <a:t>Provided with framework from the previous project, the team will recreate a database using MySQL</a:t>
            </a:r>
          </a:p>
          <a:p>
            <a:r>
              <a:rPr lang="en-US" dirty="0" smtClean="0"/>
              <a:t>Within the framework, code will need to be written for the digital signal processing of the satellites, control of the linear actuator, and commands for the wave generator</a:t>
            </a:r>
          </a:p>
          <a:p>
            <a:pPr marL="0" indent="0">
              <a:buNone/>
            </a:pPr>
            <a:r>
              <a:rPr lang="en-US" dirty="0"/>
              <a:t>Test/Verification Plan</a:t>
            </a:r>
          </a:p>
          <a:p>
            <a:r>
              <a:rPr lang="en-US" dirty="0"/>
              <a:t>Each function should be written and verified </a:t>
            </a:r>
            <a:r>
              <a:rPr lang="en-US" dirty="0" smtClean="0"/>
              <a:t>independently</a:t>
            </a:r>
          </a:p>
          <a:p>
            <a:r>
              <a:rPr lang="en-US" dirty="0" smtClean="0"/>
              <a:t>User </a:t>
            </a:r>
            <a:r>
              <a:rPr lang="en-US" dirty="0"/>
              <a:t>interface should be intuitive enough that user of typical knowledge can operate without incident</a:t>
            </a:r>
          </a:p>
          <a:p>
            <a:endParaRPr lang="en-US" dirty="0" smtClean="0"/>
          </a:p>
          <a:p>
            <a:endParaRPr lang="en-US" sz="1200" dirty="0" smtClean="0"/>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25</a:t>
            </a:fld>
            <a:endParaRPr lang="en-US">
              <a:solidFill>
                <a:srgbClr val="EEECE1">
                  <a:shade val="90000"/>
                </a:srgbClr>
              </a:solidFill>
            </a:endParaRPr>
          </a:p>
        </p:txBody>
      </p:sp>
    </p:spTree>
    <p:extLst>
      <p:ext uri="{BB962C8B-B14F-4D97-AF65-F5344CB8AC3E}">
        <p14:creationId xmlns:p14="http://schemas.microsoft.com/office/powerpoint/2010/main" val="524605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92D050"/>
                </a:solidFill>
              </a:rPr>
              <a:t>GUI Programming</a:t>
            </a:r>
            <a:endParaRPr lang="en-US" dirty="0">
              <a:solidFill>
                <a:srgbClr val="92D050"/>
              </a:solidFill>
            </a:endParaRPr>
          </a:p>
        </p:txBody>
      </p:sp>
      <p:sp>
        <p:nvSpPr>
          <p:cNvPr id="3" name="Content Placeholder 2"/>
          <p:cNvSpPr>
            <a:spLocks noGrp="1"/>
          </p:cNvSpPr>
          <p:nvPr>
            <p:ph idx="1"/>
          </p:nvPr>
        </p:nvSpPr>
        <p:spPr>
          <a:xfrm>
            <a:off x="533400" y="1143000"/>
            <a:ext cx="8229600" cy="4525963"/>
          </a:xfrm>
        </p:spPr>
        <p:txBody>
          <a:bodyPr/>
          <a:lstStyle/>
          <a:p>
            <a:pPr marL="0" indent="0">
              <a:buNone/>
            </a:pPr>
            <a:r>
              <a:rPr lang="en-US" dirty="0" smtClean="0"/>
              <a:t>Outcome of Task</a:t>
            </a:r>
          </a:p>
          <a:p>
            <a:r>
              <a:rPr lang="en-US" dirty="0" smtClean="0"/>
              <a:t>Ability to control motion of the antenna from GUI, read the receiving signal, and operate the wave generator</a:t>
            </a:r>
          </a:p>
          <a:p>
            <a:r>
              <a:rPr lang="en-US" dirty="0" smtClean="0"/>
              <a:t>An intuitive and user friendly interface for users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66" t="49851" r="33512" b="15223"/>
          <a:stretch/>
        </p:blipFill>
        <p:spPr bwMode="auto">
          <a:xfrm>
            <a:off x="2438400" y="3977640"/>
            <a:ext cx="5407470" cy="273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26</a:t>
            </a:fld>
            <a:endParaRPr lang="en-US">
              <a:solidFill>
                <a:srgbClr val="EEECE1">
                  <a:shade val="90000"/>
                </a:srgbClr>
              </a:solidFill>
            </a:endParaRPr>
          </a:p>
        </p:txBody>
      </p:sp>
    </p:spTree>
    <p:extLst>
      <p:ext uri="{BB962C8B-B14F-4D97-AF65-F5344CB8AC3E}">
        <p14:creationId xmlns:p14="http://schemas.microsoft.com/office/powerpoint/2010/main" val="3856948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4388" y="2057400"/>
            <a:ext cx="3249612" cy="424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92D050"/>
                </a:solidFill>
              </a:rPr>
              <a:t>Antenna Motion Control</a:t>
            </a:r>
            <a:endParaRPr lang="en-US" dirty="0">
              <a:solidFill>
                <a:srgbClr val="92D050"/>
              </a:solidFill>
            </a:endParaRPr>
          </a:p>
        </p:txBody>
      </p:sp>
      <p:sp>
        <p:nvSpPr>
          <p:cNvPr id="3" name="Content Placeholder 2"/>
          <p:cNvSpPr>
            <a:spLocks noGrp="1"/>
          </p:cNvSpPr>
          <p:nvPr>
            <p:ph idx="1"/>
          </p:nvPr>
        </p:nvSpPr>
        <p:spPr>
          <a:xfrm>
            <a:off x="304800" y="1752600"/>
            <a:ext cx="5715000" cy="4495800"/>
          </a:xfrm>
        </p:spPr>
        <p:txBody>
          <a:bodyPr>
            <a:normAutofit fontScale="92500" lnSpcReduction="10000"/>
          </a:bodyPr>
          <a:lstStyle/>
          <a:p>
            <a:pPr marL="0" indent="0">
              <a:buNone/>
            </a:pPr>
            <a:r>
              <a:rPr lang="en-US" dirty="0" smtClean="0"/>
              <a:t>Objective</a:t>
            </a:r>
          </a:p>
          <a:p>
            <a:r>
              <a:rPr lang="en-US" dirty="0" smtClean="0"/>
              <a:t>Accurately control the angle to the water surface of the controlling and receiving antennae</a:t>
            </a:r>
          </a:p>
          <a:p>
            <a:r>
              <a:rPr lang="en-US" dirty="0" smtClean="0"/>
              <a:t>Ensure ability to sweep through at least 30 degrees of motion</a:t>
            </a:r>
          </a:p>
          <a:p>
            <a:pPr marL="0" indent="0">
              <a:buNone/>
            </a:pPr>
            <a:r>
              <a:rPr lang="en-US" dirty="0" smtClean="0"/>
              <a:t>Approach</a:t>
            </a:r>
          </a:p>
          <a:p>
            <a:r>
              <a:rPr lang="en-US" dirty="0" smtClean="0"/>
              <a:t>Design will use created GUI to input an X-value of distance between the antennae and wave pool. An angle will be passed to the motor controller and then formatted to control the motor</a:t>
            </a:r>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27</a:t>
            </a:fld>
            <a:endParaRPr lang="en-US">
              <a:solidFill>
                <a:srgbClr val="EEECE1">
                  <a:shade val="90000"/>
                </a:srgbClr>
              </a:solidFill>
            </a:endParaRPr>
          </a:p>
        </p:txBody>
      </p:sp>
    </p:spTree>
    <p:extLst>
      <p:ext uri="{BB962C8B-B14F-4D97-AF65-F5344CB8AC3E}">
        <p14:creationId xmlns:p14="http://schemas.microsoft.com/office/powerpoint/2010/main" val="2541510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Antenna Motion Control</a:t>
            </a:r>
            <a:endParaRPr lang="en-US" dirty="0">
              <a:solidFill>
                <a:srgbClr val="92D05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Test/Verification Plan</a:t>
            </a:r>
          </a:p>
          <a:p>
            <a:r>
              <a:rPr lang="en-US" dirty="0"/>
              <a:t>The arm should be able to withstand the weight of </a:t>
            </a:r>
            <a:r>
              <a:rPr lang="en-US" dirty="0" smtClean="0"/>
              <a:t>the combined </a:t>
            </a:r>
            <a:r>
              <a:rPr lang="en-US" dirty="0"/>
              <a:t>antennas during motion </a:t>
            </a:r>
            <a:r>
              <a:rPr lang="en-US" dirty="0" smtClean="0"/>
              <a:t>control</a:t>
            </a:r>
          </a:p>
          <a:p>
            <a:r>
              <a:rPr lang="en-US" dirty="0" smtClean="0"/>
              <a:t>Should be able to see actuator sweep </a:t>
            </a:r>
            <a:r>
              <a:rPr lang="en-US" dirty="0"/>
              <a:t>30 degrees and hold at a precise </a:t>
            </a:r>
            <a:r>
              <a:rPr lang="en-US" dirty="0" smtClean="0"/>
              <a:t>orientation</a:t>
            </a:r>
          </a:p>
          <a:p>
            <a:pPr marL="0" indent="0">
              <a:buNone/>
            </a:pPr>
            <a:r>
              <a:rPr lang="en-US" dirty="0" smtClean="0"/>
              <a:t>Outcome</a:t>
            </a:r>
          </a:p>
          <a:p>
            <a:r>
              <a:rPr lang="en-US" dirty="0"/>
              <a:t>the Antenna Motion Control System will be fully </a:t>
            </a:r>
            <a:r>
              <a:rPr lang="en-US" dirty="0" smtClean="0"/>
              <a:t>functional</a:t>
            </a:r>
          </a:p>
          <a:p>
            <a:r>
              <a:rPr lang="en-US" dirty="0" smtClean="0"/>
              <a:t>Data collection of position in relation to angle coincides accurately</a:t>
            </a:r>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28</a:t>
            </a:fld>
            <a:endParaRPr lang="en-US">
              <a:solidFill>
                <a:srgbClr val="EEECE1">
                  <a:shade val="90000"/>
                </a:srgbClr>
              </a:solidFill>
            </a:endParaRPr>
          </a:p>
        </p:txBody>
      </p:sp>
    </p:spTree>
    <p:extLst>
      <p:ext uri="{BB962C8B-B14F-4D97-AF65-F5344CB8AC3E}">
        <p14:creationId xmlns:p14="http://schemas.microsoft.com/office/powerpoint/2010/main" val="1141141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2D050"/>
                </a:solidFill>
              </a:rPr>
              <a:t>Wave Generator Motion Control</a:t>
            </a:r>
            <a:endParaRPr lang="en-US" dirty="0">
              <a:solidFill>
                <a:srgbClr val="92D05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Objectives</a:t>
            </a:r>
          </a:p>
          <a:p>
            <a:r>
              <a:rPr lang="en-US" dirty="0"/>
              <a:t>create gravity style waves with a frequency between 0 and 5 </a:t>
            </a:r>
            <a:r>
              <a:rPr lang="en-US" dirty="0" smtClean="0"/>
              <a:t>Hz and a </a:t>
            </a:r>
            <a:r>
              <a:rPr lang="en-US" dirty="0"/>
              <a:t>height of 2.8 centimeters. </a:t>
            </a:r>
            <a:endParaRPr lang="en-US" dirty="0" smtClean="0"/>
          </a:p>
          <a:p>
            <a:pPr marL="0" indent="0">
              <a:buNone/>
            </a:pPr>
            <a:r>
              <a:rPr lang="en-US" dirty="0" smtClean="0"/>
              <a:t>Approach</a:t>
            </a:r>
          </a:p>
          <a:p>
            <a:r>
              <a:rPr lang="en-US" dirty="0" smtClean="0"/>
              <a:t>Use established code for oscillation at an input frequency</a:t>
            </a:r>
          </a:p>
          <a:p>
            <a:r>
              <a:rPr lang="en-US" dirty="0" smtClean="0"/>
              <a:t>Motor controller will be revert back to actually a desired PWM reading to operate the specified waves</a:t>
            </a:r>
          </a:p>
          <a:p>
            <a:pPr marL="0" indent="0">
              <a:buNone/>
            </a:pPr>
            <a:r>
              <a:rPr lang="en-US" dirty="0"/>
              <a:t>Test/Verification Plan</a:t>
            </a:r>
          </a:p>
          <a:p>
            <a:r>
              <a:rPr lang="en-US" dirty="0"/>
              <a:t>Ensure waves are being generated at specified height with the use of a ruler</a:t>
            </a:r>
          </a:p>
          <a:p>
            <a:pPr marL="0" indent="0">
              <a:buNone/>
            </a:pPr>
            <a:r>
              <a:rPr lang="en-US" dirty="0"/>
              <a:t>Outcome of Task</a:t>
            </a:r>
          </a:p>
          <a:p>
            <a:r>
              <a:rPr lang="en-US" dirty="0"/>
              <a:t>A functional Wave generator which will act as a normal surface for the radar signals to bounce </a:t>
            </a:r>
            <a:r>
              <a:rPr lang="en-US" dirty="0" smtClean="0"/>
              <a:t>back</a:t>
            </a:r>
            <a:endParaRPr lang="en-US" dirty="0"/>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29</a:t>
            </a:fld>
            <a:endParaRPr lang="en-US">
              <a:solidFill>
                <a:srgbClr val="EEECE1">
                  <a:shade val="90000"/>
                </a:srgbClr>
              </a:solidFill>
            </a:endParaRPr>
          </a:p>
        </p:txBody>
      </p:sp>
    </p:spTree>
    <p:extLst>
      <p:ext uri="{BB962C8B-B14F-4D97-AF65-F5344CB8AC3E}">
        <p14:creationId xmlns:p14="http://schemas.microsoft.com/office/powerpoint/2010/main" val="1408250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410200" cy="1447800"/>
          </a:xfrm>
        </p:spPr>
        <p:txBody>
          <a:bodyPr/>
          <a:lstStyle/>
          <a:p>
            <a:r>
              <a:rPr lang="en-US" dirty="0" smtClean="0"/>
              <a:t>The Design Team</a:t>
            </a:r>
            <a:endParaRPr lang="en-US" dirty="0"/>
          </a:p>
        </p:txBody>
      </p:sp>
      <p:sp>
        <p:nvSpPr>
          <p:cNvPr id="3" name="Subtitle 2"/>
          <p:cNvSpPr>
            <a:spLocks noGrp="1"/>
          </p:cNvSpPr>
          <p:nvPr>
            <p:ph type="subTitle" idx="1"/>
          </p:nvPr>
        </p:nvSpPr>
        <p:spPr>
          <a:xfrm>
            <a:off x="228600" y="1447800"/>
            <a:ext cx="8686800" cy="5181600"/>
          </a:xfrm>
        </p:spPr>
        <p:txBody>
          <a:bodyPr>
            <a:normAutofit lnSpcReduction="10000"/>
          </a:bodyPr>
          <a:lstStyle/>
          <a:p>
            <a:pPr algn="l"/>
            <a:r>
              <a:rPr lang="en-US" b="1" dirty="0" smtClean="0"/>
              <a:t>Joel Watson: Financial Advisor</a:t>
            </a:r>
          </a:p>
          <a:p>
            <a:pPr marL="457200" indent="-457200" algn="l">
              <a:buFont typeface="Arial" panose="020B0604020202020204" pitchFamily="34" charset="0"/>
              <a:buChar char="•"/>
            </a:pPr>
            <a:r>
              <a:rPr lang="en-US" dirty="0" smtClean="0"/>
              <a:t>Manage budget</a:t>
            </a:r>
          </a:p>
          <a:p>
            <a:pPr marL="457200" indent="-457200" algn="l">
              <a:buFont typeface="Arial" panose="020B0604020202020204" pitchFamily="34" charset="0"/>
              <a:buChar char="•"/>
            </a:pPr>
            <a:r>
              <a:rPr lang="en-US" dirty="0" smtClean="0"/>
              <a:t>Order parts</a:t>
            </a:r>
          </a:p>
          <a:p>
            <a:pPr marL="457200" indent="-457200" algn="l">
              <a:buFont typeface="Arial" panose="020B0604020202020204" pitchFamily="34" charset="0"/>
              <a:buChar char="•"/>
            </a:pPr>
            <a:r>
              <a:rPr lang="en-US" dirty="0" smtClean="0"/>
              <a:t>Keep records of any budgetary information</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smtClean="0"/>
              <a:t>Technical Area: Hardware, Programming</a:t>
            </a:r>
          </a:p>
          <a:p>
            <a:pPr marL="457200" indent="-457200" algn="l">
              <a:buFont typeface="Arial" panose="020B0604020202020204" pitchFamily="34" charset="0"/>
              <a:buChar char="•"/>
            </a:pPr>
            <a:endParaRPr lang="en-US" dirty="0"/>
          </a:p>
          <a:p>
            <a:pPr algn="l"/>
            <a:r>
              <a:rPr lang="en-US" b="1" dirty="0" err="1" smtClean="0"/>
              <a:t>Omonayo</a:t>
            </a:r>
            <a:r>
              <a:rPr lang="en-US" b="1" dirty="0" smtClean="0"/>
              <a:t> </a:t>
            </a:r>
            <a:r>
              <a:rPr lang="en-US" b="1" dirty="0" err="1" smtClean="0"/>
              <a:t>Bolufawi</a:t>
            </a:r>
            <a:r>
              <a:rPr lang="en-US" b="1" dirty="0" smtClean="0"/>
              <a:t>: Lead ECE</a:t>
            </a:r>
            <a:endParaRPr lang="en-US" b="1" dirty="0"/>
          </a:p>
          <a:p>
            <a:pPr marL="457200" indent="-457200" algn="l">
              <a:buFont typeface="Arial" panose="020B0604020202020204" pitchFamily="34" charset="0"/>
              <a:buChar char="•"/>
            </a:pPr>
            <a:r>
              <a:rPr lang="en-US" dirty="0" smtClean="0"/>
              <a:t>Research for implementation plans</a:t>
            </a:r>
          </a:p>
          <a:p>
            <a:pPr marL="457200" indent="-457200" algn="l">
              <a:buFont typeface="Arial" panose="020B0604020202020204" pitchFamily="34" charset="0"/>
              <a:buChar char="•"/>
            </a:pPr>
            <a:r>
              <a:rPr lang="en-US" dirty="0" smtClean="0"/>
              <a:t>Keeps all design documentation</a:t>
            </a:r>
            <a:br>
              <a:rPr lang="en-US" dirty="0" smtClean="0"/>
            </a:br>
            <a:endParaRPr lang="en-US" dirty="0" smtClean="0"/>
          </a:p>
          <a:p>
            <a:pPr marL="457200" indent="-457200" algn="l">
              <a:buFont typeface="Arial" panose="020B0604020202020204" pitchFamily="34" charset="0"/>
              <a:buChar char="•"/>
            </a:pPr>
            <a:r>
              <a:rPr lang="en-US" dirty="0" smtClean="0"/>
              <a:t>Technical Area: Radar knowledge</a:t>
            </a:r>
            <a:endParaRPr lang="en-US" dirty="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3</a:t>
            </a:fld>
            <a:endParaRPr lang="en-US"/>
          </a:p>
        </p:txBody>
      </p:sp>
    </p:spTree>
    <p:extLst>
      <p:ext uri="{BB962C8B-B14F-4D97-AF65-F5344CB8AC3E}">
        <p14:creationId xmlns:p14="http://schemas.microsoft.com/office/powerpoint/2010/main" val="3363419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2D050"/>
                </a:solidFill>
              </a:rPr>
              <a:t>Weatherproof Component Case</a:t>
            </a:r>
            <a:endParaRPr lang="en-US" dirty="0">
              <a:solidFill>
                <a:srgbClr val="92D050"/>
              </a:solidFill>
            </a:endParaRPr>
          </a:p>
        </p:txBody>
      </p:sp>
      <p:sp>
        <p:nvSpPr>
          <p:cNvPr id="3" name="Content Placeholder 2"/>
          <p:cNvSpPr>
            <a:spLocks noGrp="1"/>
          </p:cNvSpPr>
          <p:nvPr>
            <p:ph idx="1"/>
          </p:nvPr>
        </p:nvSpPr>
        <p:spPr/>
        <p:txBody>
          <a:bodyPr>
            <a:normAutofit/>
          </a:bodyPr>
          <a:lstStyle/>
          <a:p>
            <a:pPr marL="0" indent="0">
              <a:buNone/>
            </a:pPr>
            <a:r>
              <a:rPr lang="en-US" dirty="0" smtClean="0"/>
              <a:t>Objective</a:t>
            </a:r>
          </a:p>
          <a:p>
            <a:r>
              <a:rPr lang="en-US" dirty="0" smtClean="0"/>
              <a:t>Arduino boards for the wave generator and antenna motion control </a:t>
            </a:r>
            <a:r>
              <a:rPr lang="en-US" dirty="0"/>
              <a:t>be able to withstand varying weather conditions. </a:t>
            </a:r>
            <a:endParaRPr lang="en-US" dirty="0" smtClean="0"/>
          </a:p>
          <a:p>
            <a:pPr marL="0" indent="0">
              <a:buNone/>
            </a:pPr>
            <a:r>
              <a:rPr lang="en-US" dirty="0" smtClean="0"/>
              <a:t>Approach</a:t>
            </a:r>
          </a:p>
          <a:p>
            <a:r>
              <a:rPr lang="en-US" dirty="0"/>
              <a:t> A</a:t>
            </a:r>
            <a:r>
              <a:rPr lang="en-US" dirty="0" smtClean="0"/>
              <a:t> </a:t>
            </a:r>
            <a:r>
              <a:rPr lang="en-US" dirty="0"/>
              <a:t>protective case will be designed to enclose the exposed </a:t>
            </a:r>
            <a:endParaRPr lang="en-US" dirty="0" smtClean="0"/>
          </a:p>
          <a:p>
            <a:r>
              <a:rPr lang="en-US" dirty="0" smtClean="0"/>
              <a:t>A simple Cubed box was proposed with Plastic as the for </a:t>
            </a:r>
            <a:r>
              <a:rPr lang="en-US" dirty="0"/>
              <a:t>its cost, permeability, and portability</a:t>
            </a:r>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30</a:t>
            </a:fld>
            <a:endParaRPr lang="en-US">
              <a:solidFill>
                <a:srgbClr val="EEECE1">
                  <a:shade val="90000"/>
                </a:srgbClr>
              </a:solidFill>
            </a:endParaRPr>
          </a:p>
        </p:txBody>
      </p:sp>
    </p:spTree>
    <p:extLst>
      <p:ext uri="{BB962C8B-B14F-4D97-AF65-F5344CB8AC3E}">
        <p14:creationId xmlns:p14="http://schemas.microsoft.com/office/powerpoint/2010/main" val="1287084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solidFill>
                  <a:srgbClr val="92D050"/>
                </a:solidFill>
              </a:rPr>
              <a:t>Weatherproof Component Case</a:t>
            </a:r>
            <a:endParaRPr lang="en-US" dirty="0">
              <a:solidFill>
                <a:srgbClr val="92D050"/>
              </a:solidFill>
            </a:endParaRPr>
          </a:p>
        </p:txBody>
      </p:sp>
      <p:sp>
        <p:nvSpPr>
          <p:cNvPr id="3" name="Content Placeholder 2"/>
          <p:cNvSpPr>
            <a:spLocks noGrp="1"/>
          </p:cNvSpPr>
          <p:nvPr>
            <p:ph idx="1"/>
          </p:nvPr>
        </p:nvSpPr>
        <p:spPr>
          <a:xfrm>
            <a:off x="457200" y="1600200"/>
            <a:ext cx="4038600" cy="4525963"/>
          </a:xfrm>
        </p:spPr>
        <p:txBody>
          <a:bodyPr>
            <a:normAutofit fontScale="92500" lnSpcReduction="20000"/>
          </a:bodyPr>
          <a:lstStyle/>
          <a:p>
            <a:pPr marL="0" indent="0">
              <a:buNone/>
            </a:pPr>
            <a:r>
              <a:rPr lang="en-US" dirty="0" smtClean="0"/>
              <a:t>Test/Verification Plan</a:t>
            </a:r>
          </a:p>
          <a:p>
            <a:r>
              <a:rPr lang="en-US" dirty="0"/>
              <a:t>M</a:t>
            </a:r>
            <a:r>
              <a:rPr lang="en-US" dirty="0" smtClean="0"/>
              <a:t>ust </a:t>
            </a:r>
            <a:r>
              <a:rPr lang="en-US" dirty="0"/>
              <a:t>be tested without any equipment inside</a:t>
            </a:r>
            <a:r>
              <a:rPr lang="en-US" dirty="0" smtClean="0"/>
              <a:t>.</a:t>
            </a:r>
          </a:p>
          <a:p>
            <a:r>
              <a:rPr lang="en-US" dirty="0" smtClean="0"/>
              <a:t> </a:t>
            </a:r>
            <a:r>
              <a:rPr lang="en-US" dirty="0"/>
              <a:t>Ideas for testing could be a hose, a shower or any method to simulate rain. </a:t>
            </a:r>
            <a:endParaRPr lang="en-US" dirty="0" smtClean="0"/>
          </a:p>
          <a:p>
            <a:r>
              <a:rPr lang="en-US" dirty="0" smtClean="0"/>
              <a:t>After  </a:t>
            </a:r>
            <a:r>
              <a:rPr lang="en-US" dirty="0"/>
              <a:t>“rainfall” </a:t>
            </a:r>
            <a:r>
              <a:rPr lang="en-US" dirty="0" smtClean="0"/>
              <a:t> the boxes should be </a:t>
            </a:r>
            <a:r>
              <a:rPr lang="en-US" dirty="0"/>
              <a:t>examined for cracks or leaks. </a:t>
            </a:r>
            <a:endParaRPr lang="en-US" dirty="0" smtClean="0"/>
          </a:p>
          <a:p>
            <a:pPr marL="0" indent="0">
              <a:buNone/>
            </a:pPr>
            <a:r>
              <a:rPr lang="en-US" dirty="0" smtClean="0"/>
              <a:t>Outcome of Task</a:t>
            </a:r>
          </a:p>
          <a:p>
            <a:r>
              <a:rPr lang="en-US" dirty="0" smtClean="0"/>
              <a:t>Team </a:t>
            </a:r>
            <a:r>
              <a:rPr lang="en-US" dirty="0"/>
              <a:t>will have a waterproof case for </a:t>
            </a:r>
            <a:r>
              <a:rPr lang="en-US" dirty="0" smtClean="0"/>
              <a:t>all exposed </a:t>
            </a:r>
            <a:r>
              <a:rPr lang="en-US" dirty="0"/>
              <a:t>circuitry.</a:t>
            </a:r>
          </a:p>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28" t="9669" r="9707" b="16015"/>
          <a:stretch/>
        </p:blipFill>
        <p:spPr bwMode="auto">
          <a:xfrm>
            <a:off x="4572000" y="2057400"/>
            <a:ext cx="3871585" cy="336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31</a:t>
            </a:fld>
            <a:endParaRPr lang="en-US">
              <a:solidFill>
                <a:srgbClr val="EEECE1">
                  <a:shade val="90000"/>
                </a:srgbClr>
              </a:solidFill>
            </a:endParaRPr>
          </a:p>
        </p:txBody>
      </p:sp>
    </p:spTree>
    <p:extLst>
      <p:ext uri="{BB962C8B-B14F-4D97-AF65-F5344CB8AC3E}">
        <p14:creationId xmlns:p14="http://schemas.microsoft.com/office/powerpoint/2010/main" val="324565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Test Plan</a:t>
            </a:r>
            <a:endParaRPr lang="en-US" dirty="0">
              <a:solidFill>
                <a:srgbClr val="92D050"/>
              </a:solidFill>
            </a:endParaRPr>
          </a:p>
        </p:txBody>
      </p:sp>
      <p:sp>
        <p:nvSpPr>
          <p:cNvPr id="3" name="Content Placeholder 2"/>
          <p:cNvSpPr>
            <a:spLocks noGrp="1"/>
          </p:cNvSpPr>
          <p:nvPr>
            <p:ph idx="1"/>
          </p:nvPr>
        </p:nvSpPr>
        <p:spPr/>
        <p:txBody>
          <a:bodyPr>
            <a:normAutofit lnSpcReduction="10000"/>
          </a:bodyPr>
          <a:lstStyle/>
          <a:p>
            <a:pPr lvl="0"/>
            <a:r>
              <a:rPr lang="en-US" dirty="0"/>
              <a:t>S</a:t>
            </a:r>
            <a:r>
              <a:rPr lang="en-US" dirty="0" smtClean="0">
                <a:effectLst/>
              </a:rPr>
              <a:t>et up the test tank in desired location.</a:t>
            </a:r>
          </a:p>
          <a:p>
            <a:pPr lvl="0"/>
            <a:r>
              <a:rPr lang="en-US" dirty="0" smtClean="0">
                <a:effectLst/>
              </a:rPr>
              <a:t>Confirm that the aiming mechanism is able to acquire data from the location specified in the GUI.</a:t>
            </a:r>
          </a:p>
          <a:p>
            <a:pPr lvl="0"/>
            <a:r>
              <a:rPr lang="en-US" dirty="0" smtClean="0">
                <a:effectLst/>
              </a:rPr>
              <a:t>Fill up the test tank with water</a:t>
            </a:r>
          </a:p>
          <a:p>
            <a:pPr lvl="0"/>
            <a:r>
              <a:rPr lang="en-US" dirty="0" smtClean="0">
                <a:effectLst/>
              </a:rPr>
              <a:t>Add the substance that is being tested into the water.</a:t>
            </a:r>
          </a:p>
          <a:p>
            <a:pPr lvl="0"/>
            <a:r>
              <a:rPr lang="en-US" dirty="0" smtClean="0">
                <a:effectLst/>
              </a:rPr>
              <a:t>Turn on the wave generator and be sure it is generating waves of at least 2.8 centimeters at the surface.  </a:t>
            </a:r>
          </a:p>
          <a:p>
            <a:pPr lvl="0"/>
            <a:r>
              <a:rPr lang="en-US" dirty="0" smtClean="0">
                <a:effectLst/>
              </a:rPr>
              <a:t>Test and record the data gathered from the system.</a:t>
            </a:r>
          </a:p>
          <a:p>
            <a:pPr lvl="0"/>
            <a:r>
              <a:rPr lang="en-US" dirty="0" smtClean="0">
                <a:effectLst/>
              </a:rPr>
              <a:t>Ensure that the system is recording and storing data at the desired sampling rate. </a:t>
            </a:r>
          </a:p>
          <a:p>
            <a:endParaRPr lang="en-US" dirty="0"/>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32</a:t>
            </a:fld>
            <a:endParaRPr lang="en-US">
              <a:solidFill>
                <a:srgbClr val="EEECE1">
                  <a:shade val="90000"/>
                </a:srgbClr>
              </a:solidFill>
            </a:endParaRPr>
          </a:p>
        </p:txBody>
      </p:sp>
    </p:spTree>
    <p:extLst>
      <p:ext uri="{BB962C8B-B14F-4D97-AF65-F5344CB8AC3E}">
        <p14:creationId xmlns:p14="http://schemas.microsoft.com/office/powerpoint/2010/main" val="3679484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6705600" cy="1828800"/>
          </a:xfrm>
        </p:spPr>
        <p:txBody>
          <a:bodyPr/>
          <a:lstStyle/>
          <a:p>
            <a:r>
              <a:rPr lang="en-US" dirty="0" smtClean="0"/>
              <a:t>Risk Assessment</a:t>
            </a:r>
            <a:endParaRPr lang="en-GB" dirty="0"/>
          </a:p>
        </p:txBody>
      </p:sp>
      <p:sp>
        <p:nvSpPr>
          <p:cNvPr id="4" name="Footer Placeholder 3"/>
          <p:cNvSpPr>
            <a:spLocks noGrp="1"/>
          </p:cNvSpPr>
          <p:nvPr>
            <p:ph type="ftr" sz="quarter" idx="11"/>
          </p:nvPr>
        </p:nvSpPr>
        <p:spPr>
          <a:xfrm>
            <a:off x="5486400"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33</a:t>
            </a:fld>
            <a:endParaRPr lang="en-US">
              <a:solidFill>
                <a:srgbClr val="EEECE1">
                  <a:shade val="90000"/>
                </a:srgbClr>
              </a:solidFill>
            </a:endParaRPr>
          </a:p>
        </p:txBody>
      </p:sp>
    </p:spTree>
    <p:extLst>
      <p:ext uri="{BB962C8B-B14F-4D97-AF65-F5344CB8AC3E}">
        <p14:creationId xmlns:p14="http://schemas.microsoft.com/office/powerpoint/2010/main" val="2606897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324600"/>
          </a:xfrm>
        </p:spPr>
        <p:txBody>
          <a:bodyPr>
            <a:normAutofit/>
          </a:bodyPr>
          <a:lstStyle/>
          <a:p>
            <a:pPr lvl="0" algn="l">
              <a:buFont typeface="Wingdings" pitchFamily="2" charset="2"/>
              <a:buChar char="Ø"/>
            </a:pPr>
            <a:r>
              <a:rPr lang="en-US" dirty="0" smtClean="0"/>
              <a:t>  </a:t>
            </a:r>
            <a:r>
              <a:rPr lang="en-US" dirty="0" smtClean="0">
                <a:solidFill>
                  <a:schemeClr val="accent6"/>
                </a:solidFill>
              </a:rPr>
              <a:t>Scheduling Risk</a:t>
            </a:r>
            <a:endParaRPr lang="en-GB" dirty="0" smtClean="0">
              <a:solidFill>
                <a:schemeClr val="accent6"/>
              </a:solidFill>
            </a:endParaRPr>
          </a:p>
          <a:p>
            <a:pPr algn="just"/>
            <a:r>
              <a:rPr lang="en-GB" dirty="0" smtClean="0"/>
              <a:t>  Members still needs to decide on a designated place and      time to meet consistently.</a:t>
            </a:r>
          </a:p>
          <a:p>
            <a:pPr algn="l">
              <a:buFont typeface="Wingdings" pitchFamily="2" charset="2"/>
              <a:buChar char="§"/>
            </a:pPr>
            <a:endParaRPr lang="en-GB" dirty="0" smtClean="0"/>
          </a:p>
          <a:p>
            <a:pPr lvl="0" algn="l">
              <a:buFont typeface="Wingdings" pitchFamily="2" charset="2"/>
              <a:buChar char="Ø"/>
            </a:pPr>
            <a:r>
              <a:rPr lang="en-US" dirty="0" smtClean="0"/>
              <a:t>  </a:t>
            </a:r>
            <a:r>
              <a:rPr lang="en-US" dirty="0" smtClean="0">
                <a:solidFill>
                  <a:schemeClr val="accent6"/>
                </a:solidFill>
              </a:rPr>
              <a:t>Budgeting Risk</a:t>
            </a:r>
          </a:p>
          <a:p>
            <a:pPr lvl="0" algn="l"/>
            <a:r>
              <a:rPr lang="en-US" dirty="0" smtClean="0"/>
              <a:t> The project’s budget should not exceed the allotted            amount to ensure the sponsor is satisfied.</a:t>
            </a:r>
          </a:p>
          <a:p>
            <a:pPr lvl="0" algn="l"/>
            <a:endParaRPr lang="en-US" dirty="0" smtClean="0"/>
          </a:p>
          <a:p>
            <a:pPr lvl="0" algn="l"/>
            <a:endParaRPr lang="en-US" dirty="0" smtClean="0"/>
          </a:p>
          <a:p>
            <a:pPr algn="l">
              <a:buFont typeface="Wingdings" pitchFamily="2" charset="2"/>
              <a:buChar char="Ø"/>
            </a:pPr>
            <a:r>
              <a:rPr lang="en-US" b="1" dirty="0" smtClean="0"/>
              <a:t>  </a:t>
            </a:r>
            <a:r>
              <a:rPr lang="en-US" b="1" dirty="0" smtClean="0">
                <a:solidFill>
                  <a:schemeClr val="accent6"/>
                </a:solidFill>
              </a:rPr>
              <a:t>Technologies or Devices not completely understood</a:t>
            </a:r>
            <a:r>
              <a:rPr lang="en-US" b="1" i="1" dirty="0" smtClean="0">
                <a:solidFill>
                  <a:schemeClr val="accent6"/>
                </a:solidFill>
              </a:rPr>
              <a:t> </a:t>
            </a:r>
          </a:p>
          <a:p>
            <a:pPr algn="l"/>
            <a:r>
              <a:rPr lang="en-US" b="1" i="1" dirty="0" smtClean="0"/>
              <a:t>   </a:t>
            </a:r>
            <a:r>
              <a:rPr lang="en-US" b="1" dirty="0" smtClean="0"/>
              <a:t>Some technologies and devices to be used in the design needs further researching.</a:t>
            </a:r>
            <a:endParaRPr lang="en-GB" b="1" i="1" dirty="0" smtClean="0"/>
          </a:p>
          <a:p>
            <a:pPr lvl="0" algn="l"/>
            <a:endParaRPr lang="en-US" dirty="0" smtClean="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34</a:t>
            </a:fld>
            <a:endParaRPr lang="en-US">
              <a:solidFill>
                <a:srgbClr val="EEECE1">
                  <a:shade val="90000"/>
                </a:srgbClr>
              </a:solidFill>
            </a:endParaRPr>
          </a:p>
        </p:txBody>
      </p:sp>
    </p:spTree>
    <p:extLst>
      <p:ext uri="{BB962C8B-B14F-4D97-AF65-F5344CB8AC3E}">
        <p14:creationId xmlns:p14="http://schemas.microsoft.com/office/powerpoint/2010/main" val="4206584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447800"/>
            <a:ext cx="8686800" cy="5181600"/>
          </a:xfrm>
        </p:spPr>
        <p:txBody>
          <a:bodyPr>
            <a:normAutofit/>
          </a:bodyPr>
          <a:lstStyle/>
          <a:p>
            <a:pPr algn="l">
              <a:buFont typeface="Wingdings" pitchFamily="2" charset="2"/>
              <a:buChar char="Ø"/>
            </a:pPr>
            <a:r>
              <a:rPr lang="en-US" b="1" dirty="0" smtClean="0">
                <a:solidFill>
                  <a:schemeClr val="accent6"/>
                </a:solidFill>
              </a:rPr>
              <a:t> Unidentified requirements or constraints.</a:t>
            </a:r>
            <a:endParaRPr lang="en-GB" b="1" dirty="0" smtClean="0">
              <a:solidFill>
                <a:schemeClr val="accent6"/>
              </a:solidFill>
            </a:endParaRPr>
          </a:p>
          <a:p>
            <a:pPr algn="l"/>
            <a:r>
              <a:rPr lang="en-US" dirty="0" smtClean="0"/>
              <a:t>The design team’s primary goal is to meet the requirements of the sponsor. The expectations of the sponsor should be addressed in the initial design process in order to abstain from working on secondary tasks that aren’t required and   may affect budget costs. </a:t>
            </a:r>
            <a:endParaRPr lang="en-GB" dirty="0" smtClean="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35</a:t>
            </a:fld>
            <a:endParaRPr lang="en-US">
              <a:solidFill>
                <a:srgbClr val="EEECE1">
                  <a:shade val="90000"/>
                </a:srgbClr>
              </a:solidFill>
            </a:endParaRPr>
          </a:p>
        </p:txBody>
      </p:sp>
    </p:spTree>
    <p:extLst>
      <p:ext uri="{BB962C8B-B14F-4D97-AF65-F5344CB8AC3E}">
        <p14:creationId xmlns:p14="http://schemas.microsoft.com/office/powerpoint/2010/main" val="1532617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14400"/>
            <a:ext cx="8686800" cy="5715000"/>
          </a:xfrm>
        </p:spPr>
        <p:txBody>
          <a:bodyPr>
            <a:normAutofit/>
          </a:bodyPr>
          <a:lstStyle/>
          <a:p>
            <a:pPr marL="457200" indent="-457200" algn="l">
              <a:buFont typeface="Wingdings" pitchFamily="2" charset="2"/>
              <a:buChar char="Ø"/>
            </a:pPr>
            <a:r>
              <a:rPr lang="en-US" b="1" dirty="0" smtClean="0">
                <a:solidFill>
                  <a:schemeClr val="accent6"/>
                </a:solidFill>
              </a:rPr>
              <a:t>Software Failure</a:t>
            </a:r>
          </a:p>
          <a:p>
            <a:pPr marL="457200" indent="-457200" algn="l"/>
            <a:r>
              <a:rPr lang="en-US" dirty="0" smtClean="0"/>
              <a:t>     To prevent software failure, excessive testing and debugging should be done during every stage of the project.</a:t>
            </a:r>
          </a:p>
          <a:p>
            <a:pPr marL="457200" indent="-457200" algn="l"/>
            <a:endParaRPr lang="en-US" dirty="0" smtClean="0">
              <a:solidFill>
                <a:schemeClr val="accent6"/>
              </a:solidFill>
            </a:endParaRPr>
          </a:p>
          <a:p>
            <a:pPr marL="457200" indent="-457200" algn="l"/>
            <a:endParaRPr lang="en-US" dirty="0" smtClean="0">
              <a:solidFill>
                <a:schemeClr val="accent6"/>
              </a:solidFill>
            </a:endParaRPr>
          </a:p>
          <a:p>
            <a:pPr marL="457200" indent="-457200" algn="l">
              <a:buFont typeface="Wingdings" pitchFamily="2" charset="2"/>
              <a:buChar char="Ø"/>
            </a:pPr>
            <a:r>
              <a:rPr lang="en-US" b="1" dirty="0" smtClean="0">
                <a:solidFill>
                  <a:schemeClr val="accent6"/>
                </a:solidFill>
              </a:rPr>
              <a:t>Critical design features</a:t>
            </a:r>
          </a:p>
          <a:p>
            <a:pPr marL="457200" indent="-457200" algn="just"/>
            <a:r>
              <a:rPr lang="en-US" dirty="0" smtClean="0"/>
              <a:t>     Teams should try avoiding any unnecessary features detrimental to the success of the project. The team should get a well-defined structure from the customer on what features are needed to meet their expectations.</a:t>
            </a:r>
            <a:endParaRPr lang="en-GB" dirty="0" smtClean="0"/>
          </a:p>
          <a:p>
            <a:pPr marL="457200" indent="-457200" algn="l"/>
            <a:endParaRPr lang="en-GB" b="1" dirty="0" smtClean="0">
              <a:solidFill>
                <a:schemeClr val="accent6"/>
              </a:solidFill>
            </a:endParaRPr>
          </a:p>
          <a:p>
            <a:pPr marL="457200" indent="-457200" algn="l"/>
            <a:endParaRPr lang="en-US" dirty="0">
              <a:solidFill>
                <a:schemeClr val="accent6"/>
              </a:solidFill>
            </a:endParaRPr>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36</a:t>
            </a:fld>
            <a:endParaRPr lang="en-US">
              <a:solidFill>
                <a:srgbClr val="EEECE1">
                  <a:shade val="90000"/>
                </a:srgbClr>
              </a:solidFill>
            </a:endParaRPr>
          </a:p>
        </p:txBody>
      </p:sp>
    </p:spTree>
    <p:extLst>
      <p:ext uri="{BB962C8B-B14F-4D97-AF65-F5344CB8AC3E}">
        <p14:creationId xmlns:p14="http://schemas.microsoft.com/office/powerpoint/2010/main" val="3507729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Wingdings" pitchFamily="2" charset="2"/>
              <a:buChar char="Ø"/>
            </a:pPr>
            <a:r>
              <a:rPr lang="en-US" b="1" dirty="0" smtClean="0">
                <a:solidFill>
                  <a:schemeClr val="accent6"/>
                </a:solidFill>
              </a:rPr>
              <a:t>Experimentation Risk</a:t>
            </a:r>
          </a:p>
          <a:p>
            <a:pPr marL="457200" indent="-457200" algn="l"/>
            <a:r>
              <a:rPr lang="en-US" b="1" dirty="0" smtClean="0">
                <a:solidFill>
                  <a:schemeClr val="accent6"/>
                </a:solidFill>
              </a:rPr>
              <a:t>   	</a:t>
            </a:r>
            <a:r>
              <a:rPr lang="en-US" dirty="0" smtClean="0"/>
              <a:t>There is high probability of risk during experimentation due to the experimental nature of the project when the steps are  not properly followed. </a:t>
            </a:r>
            <a:endParaRPr lang="en-GB" b="1" dirty="0" smtClean="0">
              <a:solidFill>
                <a:schemeClr val="accent6"/>
              </a:solidFill>
            </a:endParaRPr>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b="1" dirty="0" err="1" smtClean="0">
                <a:solidFill>
                  <a:srgbClr val="EEECE1">
                    <a:shade val="90000"/>
                  </a:srgbClr>
                </a:solidFill>
              </a:rPr>
              <a:t>Bolufawi</a:t>
            </a:r>
            <a:endParaRPr lang="en-US" dirty="0" smtClean="0">
              <a:solidFill>
                <a:srgbClr val="EEECE1">
                  <a:shade val="90000"/>
                </a:srgbClr>
              </a:solidFill>
            </a:endParaRPr>
          </a:p>
          <a:p>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37</a:t>
            </a:fld>
            <a:endParaRPr lang="en-US">
              <a:solidFill>
                <a:srgbClr val="EEECE1">
                  <a:shade val="90000"/>
                </a:srgbClr>
              </a:solidFill>
            </a:endParaRPr>
          </a:p>
        </p:txBody>
      </p:sp>
    </p:spTree>
    <p:extLst>
      <p:ext uri="{BB962C8B-B14F-4D97-AF65-F5344CB8AC3E}">
        <p14:creationId xmlns:p14="http://schemas.microsoft.com/office/powerpoint/2010/main" val="4073397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066800"/>
          </a:xfrm>
        </p:spPr>
        <p:txBody>
          <a:bodyPr>
            <a:normAutofit fontScale="90000"/>
          </a:bodyPr>
          <a:lstStyle/>
          <a:p>
            <a:pPr algn="l"/>
            <a:r>
              <a:rPr lang="en-US" dirty="0" smtClean="0"/>
              <a:t>Gantt</a:t>
            </a:r>
            <a:r>
              <a:rPr lang="en-GB" dirty="0" smtClean="0"/>
              <a:t/>
            </a:r>
            <a:br>
              <a:rPr lang="en-GB" dirty="0" smtClean="0"/>
            </a:br>
            <a:endParaRPr lang="en-GB" dirty="0"/>
          </a:p>
        </p:txBody>
      </p:sp>
      <p:sp>
        <p:nvSpPr>
          <p:cNvPr id="3" name="Subtitle 2"/>
          <p:cNvSpPr>
            <a:spLocks noGrp="1"/>
          </p:cNvSpPr>
          <p:nvPr>
            <p:ph type="subTitle" idx="1"/>
          </p:nvPr>
        </p:nvSpPr>
        <p:spPr>
          <a:xfrm>
            <a:off x="533400" y="1676400"/>
            <a:ext cx="7854696" cy="4953000"/>
          </a:xfrm>
        </p:spPr>
        <p:txBody>
          <a:bodyPr/>
          <a:lstStyle/>
          <a:p>
            <a:pPr algn="l"/>
            <a:endParaRPr lang="en-GB" dirty="0"/>
          </a:p>
        </p:txBody>
      </p:sp>
      <p:sp>
        <p:nvSpPr>
          <p:cNvPr id="4" name="Footer Placeholder 3"/>
          <p:cNvSpPr>
            <a:spLocks noGrp="1"/>
          </p:cNvSpPr>
          <p:nvPr>
            <p:ph type="ftr" sz="quarter" idx="11"/>
          </p:nvPr>
        </p:nvSpPr>
        <p:spPr>
          <a:xfrm>
            <a:off x="5791200" y="6324600"/>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38</a:t>
            </a:fld>
            <a:endParaRPr lang="en-US">
              <a:solidFill>
                <a:srgbClr val="EEECE1">
                  <a:shade val="90000"/>
                </a:srgbClr>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19200"/>
            <a:ext cx="7848600" cy="4648200"/>
          </a:xfrm>
          <a:prstGeom prst="rect">
            <a:avLst/>
          </a:prstGeom>
          <a:noFill/>
          <a:ln>
            <a:noFill/>
          </a:ln>
        </p:spPr>
      </p:pic>
    </p:spTree>
    <p:extLst>
      <p:ext uri="{BB962C8B-B14F-4D97-AF65-F5344CB8AC3E}">
        <p14:creationId xmlns:p14="http://schemas.microsoft.com/office/powerpoint/2010/main" val="202134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447800"/>
            <a:ext cx="8686800" cy="4800600"/>
          </a:xfrm>
        </p:spPr>
        <p:txBody>
          <a:bodyPr>
            <a:normAutofit/>
          </a:bodyPr>
          <a:lstStyle/>
          <a:p>
            <a:pPr algn="l"/>
            <a:endParaRPr lang="en-US" b="1" dirty="0" smtClean="0"/>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a:p>
            <a:endParaRPr lang="en-US" dirty="0">
              <a:solidFill>
                <a:srgbClr val="EEECE1">
                  <a:shade val="90000"/>
                </a:srgbClr>
              </a:solidFill>
            </a:endParaRPr>
          </a:p>
        </p:txBody>
      </p:sp>
      <p:sp>
        <p:nvSpPr>
          <p:cNvPr id="12" name="Slide Number Placeholder 11"/>
          <p:cNvSpPr>
            <a:spLocks noGrp="1"/>
          </p:cNvSpPr>
          <p:nvPr>
            <p:ph type="sldNum" sz="quarter" idx="12"/>
          </p:nvPr>
        </p:nvSpPr>
        <p:spPr/>
        <p:txBody>
          <a:bodyPr/>
          <a:lstStyle/>
          <a:p>
            <a:fld id="{95683250-CABC-4D2E-9FB9-ECB5D16CF900}" type="slidenum">
              <a:rPr lang="en-US" smtClean="0">
                <a:solidFill>
                  <a:srgbClr val="EEECE1">
                    <a:shade val="90000"/>
                  </a:srgbClr>
                </a:solidFill>
              </a:rPr>
              <a:pPr/>
              <a:t>39</a:t>
            </a:fld>
            <a:endParaRPr lang="en-US" dirty="0">
              <a:solidFill>
                <a:srgbClr val="EEECE1">
                  <a:shade val="90000"/>
                </a:srgbClr>
              </a:solidFill>
            </a:endParaRP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38200"/>
            <a:ext cx="8763000" cy="5410199"/>
          </a:xfrm>
          <a:prstGeom prst="rect">
            <a:avLst/>
          </a:prstGeom>
          <a:noFill/>
          <a:ln>
            <a:noFill/>
          </a:ln>
        </p:spPr>
      </p:pic>
    </p:spTree>
    <p:extLst>
      <p:ext uri="{BB962C8B-B14F-4D97-AF65-F5344CB8AC3E}">
        <p14:creationId xmlns:p14="http://schemas.microsoft.com/office/powerpoint/2010/main" val="1181702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5105400" cy="1447800"/>
          </a:xfrm>
        </p:spPr>
        <p:txBody>
          <a:bodyPr/>
          <a:lstStyle/>
          <a:p>
            <a:pPr algn="l"/>
            <a:r>
              <a:rPr lang="en-US" dirty="0" smtClean="0"/>
              <a:t>Team Sponsors</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b="1" dirty="0"/>
              <a:t>Dr. Oscar Garcia </a:t>
            </a:r>
            <a:r>
              <a:rPr lang="en-US" b="1" dirty="0" smtClean="0"/>
              <a:t>:</a:t>
            </a:r>
          </a:p>
          <a:p>
            <a:pPr algn="l"/>
            <a:r>
              <a:rPr lang="en-US" dirty="0" smtClean="0"/>
              <a:t>(</a:t>
            </a:r>
            <a:r>
              <a:rPr lang="en-US" dirty="0"/>
              <a:t>FSU’s Earth, Ocean &amp; Atmospheric Science Department</a:t>
            </a:r>
            <a:r>
              <a:rPr lang="en-US" dirty="0" smtClean="0"/>
              <a:t>)</a:t>
            </a:r>
          </a:p>
          <a:p>
            <a:pPr algn="l"/>
            <a:endParaRPr lang="en-US" dirty="0"/>
          </a:p>
          <a:p>
            <a:pPr algn="l"/>
            <a:r>
              <a:rPr lang="en-US" b="1" dirty="0" smtClean="0"/>
              <a:t>Dr</a:t>
            </a:r>
            <a:r>
              <a:rPr lang="en-US" b="1" dirty="0"/>
              <a:t>. Michael Frank </a:t>
            </a:r>
            <a:endParaRPr lang="en-US" b="1" dirty="0" smtClean="0"/>
          </a:p>
          <a:p>
            <a:pPr algn="l"/>
            <a:r>
              <a:rPr lang="en-US" dirty="0"/>
              <a:t>ECE Senior Design Project Instructor &amp; Main Project Advisor</a:t>
            </a:r>
          </a:p>
          <a:p>
            <a:pPr algn="l"/>
            <a:endParaRPr lang="en-US" b="1" dirty="0" smtClean="0"/>
          </a:p>
          <a:p>
            <a:pPr algn="l"/>
            <a:r>
              <a:rPr lang="en-US" b="1" dirty="0" smtClean="0"/>
              <a:t>Mark Weatherspoon</a:t>
            </a:r>
            <a:r>
              <a:rPr lang="en-US" dirty="0" smtClean="0"/>
              <a:t/>
            </a:r>
            <a:br>
              <a:rPr lang="en-US" dirty="0" smtClean="0"/>
            </a:br>
            <a:r>
              <a:rPr lang="en-US" dirty="0" smtClean="0"/>
              <a:t>ECE Review Member</a:t>
            </a:r>
            <a:br>
              <a:rPr lang="en-US" dirty="0" smtClean="0"/>
            </a:br>
            <a:endParaRPr lang="en-US" dirty="0" smtClean="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4</a:t>
            </a:fld>
            <a:endParaRPr lang="en-US"/>
          </a:p>
        </p:txBody>
      </p:sp>
    </p:spTree>
    <p:extLst>
      <p:ext uri="{BB962C8B-B14F-4D97-AF65-F5344CB8AC3E}">
        <p14:creationId xmlns:p14="http://schemas.microsoft.com/office/powerpoint/2010/main" val="2022831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7200"/>
            <a:ext cx="7854696" cy="5867400"/>
          </a:xfrm>
        </p:spPr>
        <p:txBody>
          <a:bodyPr/>
          <a:lstStyle/>
          <a:p>
            <a:pPr algn="l"/>
            <a:r>
              <a:rPr lang="en-GB" dirty="0" smtClean="0"/>
              <a:t>Group Key</a:t>
            </a:r>
            <a:endParaRPr lang="en-GB" dirty="0"/>
          </a:p>
        </p:txBody>
      </p:sp>
      <p:sp>
        <p:nvSpPr>
          <p:cNvPr id="4" name="Footer Placeholder 3"/>
          <p:cNvSpPr>
            <a:spLocks noGrp="1"/>
          </p:cNvSpPr>
          <p:nvPr>
            <p:ph type="ftr" sz="quarter" idx="11"/>
          </p:nvPr>
        </p:nvSpPr>
        <p:spPr>
          <a:xfrm>
            <a:off x="5562600"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40</a:t>
            </a:fld>
            <a:endParaRPr lang="en-US">
              <a:solidFill>
                <a:srgbClr val="EEECE1">
                  <a:shade val="90000"/>
                </a:srgbClr>
              </a:solidFill>
            </a:endParaRPr>
          </a:p>
        </p:txBody>
      </p:sp>
      <p:graphicFrame>
        <p:nvGraphicFramePr>
          <p:cNvPr id="6" name="Table 5"/>
          <p:cNvGraphicFramePr>
            <a:graphicFrameLocks noGrp="1"/>
          </p:cNvGraphicFramePr>
          <p:nvPr/>
        </p:nvGraphicFramePr>
        <p:xfrm>
          <a:off x="914400" y="1143000"/>
          <a:ext cx="7315200" cy="3657600"/>
        </p:xfrm>
        <a:graphic>
          <a:graphicData uri="http://schemas.openxmlformats.org/drawingml/2006/table">
            <a:tbl>
              <a:tblPr/>
              <a:tblGrid>
                <a:gridCol w="3657600"/>
                <a:gridCol w="3657600"/>
              </a:tblGrid>
              <a:tr h="731520">
                <a:tc>
                  <a:txBody>
                    <a:bodyPr/>
                    <a:lstStyle/>
                    <a:p>
                      <a:pPr algn="ctr">
                        <a:spcAft>
                          <a:spcPts val="0"/>
                        </a:spcAft>
                      </a:pPr>
                      <a:r>
                        <a:rPr lang="en-US" sz="1200" b="1">
                          <a:latin typeface="Times New Roman"/>
                          <a:ea typeface="Times New Roman"/>
                        </a:rPr>
                        <a:t>Engineer</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Times New Roman"/>
                        </a:rPr>
                        <a:t>Label</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algn="ctr">
                        <a:spcAft>
                          <a:spcPts val="0"/>
                        </a:spcAft>
                      </a:pPr>
                      <a:r>
                        <a:rPr lang="en-US" sz="1200">
                          <a:latin typeface="Times New Roman"/>
                          <a:ea typeface="Times New Roman"/>
                        </a:rPr>
                        <a:t>Eva Ulibarri</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1</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algn="ctr">
                        <a:spcAft>
                          <a:spcPts val="0"/>
                        </a:spcAft>
                      </a:pPr>
                      <a:r>
                        <a:rPr lang="en-US" sz="1200">
                          <a:latin typeface="Times New Roman"/>
                          <a:ea typeface="Times New Roman"/>
                        </a:rPr>
                        <a:t>Stephanie Anderson</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2</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algn="ctr">
                        <a:spcAft>
                          <a:spcPts val="0"/>
                        </a:spcAft>
                      </a:pPr>
                      <a:r>
                        <a:rPr lang="en-US" sz="1200">
                          <a:latin typeface="Times New Roman"/>
                          <a:ea typeface="Times New Roman"/>
                        </a:rPr>
                        <a:t>Joel Watson</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3</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algn="ctr">
                        <a:spcAft>
                          <a:spcPts val="0"/>
                        </a:spcAft>
                      </a:pPr>
                      <a:r>
                        <a:rPr lang="en-US" sz="1200">
                          <a:latin typeface="Times New Roman"/>
                          <a:ea typeface="Times New Roman"/>
                        </a:rPr>
                        <a:t>Omonayo Bolufawi</a:t>
                      </a:r>
                      <a:endParaRPr lang="en-GB"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4</a:t>
                      </a:r>
                      <a:endParaRPr lang="en-GB"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2828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371600"/>
          </a:xfrm>
        </p:spPr>
        <p:txBody>
          <a:bodyPr>
            <a:normAutofit fontScale="90000"/>
          </a:bodyPr>
          <a:lstStyle/>
          <a:p>
            <a:pPr algn="l"/>
            <a:r>
              <a:rPr lang="en-US" dirty="0" smtClean="0"/>
              <a:t>Responsibility</a:t>
            </a:r>
            <a:r>
              <a:rPr lang="en-GB" i="1" dirty="0" smtClean="0"/>
              <a:t/>
            </a:r>
            <a:br>
              <a:rPr lang="en-GB" i="1" dirty="0" smtClean="0"/>
            </a:br>
            <a:endParaRPr lang="en-US" dirty="0"/>
          </a:p>
        </p:txBody>
      </p:sp>
      <p:sp>
        <p:nvSpPr>
          <p:cNvPr id="3" name="Subtitle 2"/>
          <p:cNvSpPr>
            <a:spLocks noGrp="1"/>
          </p:cNvSpPr>
          <p:nvPr>
            <p:ph type="subTitle" idx="1"/>
          </p:nvPr>
        </p:nvSpPr>
        <p:spPr>
          <a:xfrm>
            <a:off x="228600" y="685800"/>
            <a:ext cx="8686800" cy="5943600"/>
          </a:xfrm>
        </p:spPr>
        <p:txBody>
          <a:bodyPr>
            <a:normAutofit/>
          </a:bodyPr>
          <a:lstStyle/>
          <a:p>
            <a:pPr marL="457200" indent="-457200" algn="l"/>
            <a:endParaRPr lang="en-US" b="1" dirty="0" smtClean="0"/>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a:p>
            <a:endParaRPr lang="en-US" dirty="0">
              <a:solidFill>
                <a:srgbClr val="EEECE1">
                  <a:shade val="90000"/>
                </a:srgbClr>
              </a:solidFill>
            </a:endParaRPr>
          </a:p>
        </p:txBody>
      </p:sp>
      <p:sp>
        <p:nvSpPr>
          <p:cNvPr id="6" name="Slide Number Placeholder 5"/>
          <p:cNvSpPr>
            <a:spLocks noGrp="1"/>
          </p:cNvSpPr>
          <p:nvPr>
            <p:ph type="sldNum" sz="quarter" idx="12"/>
          </p:nvPr>
        </p:nvSpPr>
        <p:spPr/>
        <p:txBody>
          <a:bodyPr/>
          <a:lstStyle/>
          <a:p>
            <a:fld id="{95683250-CABC-4D2E-9FB9-ECB5D16CF900}" type="slidenum">
              <a:rPr lang="en-US" smtClean="0">
                <a:solidFill>
                  <a:srgbClr val="EEECE1">
                    <a:shade val="90000"/>
                  </a:srgbClr>
                </a:solidFill>
              </a:rPr>
              <a:pPr/>
              <a:t>41</a:t>
            </a:fld>
            <a:endParaRPr lang="en-US">
              <a:solidFill>
                <a:srgbClr val="EEECE1">
                  <a:shade val="90000"/>
                </a:srgbClr>
              </a:solidFill>
            </a:endParaRPr>
          </a:p>
        </p:txBody>
      </p:sp>
      <p:graphicFrame>
        <p:nvGraphicFramePr>
          <p:cNvPr id="8" name="Table 7"/>
          <p:cNvGraphicFramePr>
            <a:graphicFrameLocks noGrp="1"/>
          </p:cNvGraphicFramePr>
          <p:nvPr/>
        </p:nvGraphicFramePr>
        <p:xfrm>
          <a:off x="381000" y="457200"/>
          <a:ext cx="8534400" cy="6096008"/>
        </p:xfrm>
        <a:graphic>
          <a:graphicData uri="http://schemas.openxmlformats.org/drawingml/2006/table">
            <a:tbl>
              <a:tblPr>
                <a:tableStyleId>{5A111915-BE36-4E01-A7E5-04B1672EAD32}</a:tableStyleId>
              </a:tblPr>
              <a:tblGrid>
                <a:gridCol w="6648644"/>
                <a:gridCol w="1885756"/>
              </a:tblGrid>
              <a:tr h="242336">
                <a:tc>
                  <a:txBody>
                    <a:bodyPr/>
                    <a:lstStyle/>
                    <a:p>
                      <a:pPr>
                        <a:spcAft>
                          <a:spcPts val="0"/>
                        </a:spcAft>
                      </a:pPr>
                      <a:r>
                        <a:rPr lang="en-US" sz="900" dirty="0"/>
                        <a:t>Task Name</a:t>
                      </a:r>
                      <a:endParaRPr lang="en-GB" sz="900" dirty="0">
                        <a:latin typeface="Times New Roman"/>
                        <a:ea typeface="Times New Roman"/>
                      </a:endParaRPr>
                    </a:p>
                  </a:txBody>
                  <a:tcPr marL="4804" marR="4804" marT="4804" marB="4804" anchor="ctr"/>
                </a:tc>
                <a:tc>
                  <a:txBody>
                    <a:bodyPr/>
                    <a:lstStyle/>
                    <a:p>
                      <a:pPr>
                        <a:spcAft>
                          <a:spcPts val="0"/>
                        </a:spcAft>
                      </a:pPr>
                      <a:r>
                        <a:rPr lang="en-US" sz="900"/>
                        <a:t>Engineer Assigned</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dirty="0"/>
                        <a:t>Milestone 1</a:t>
                      </a:r>
                      <a:endParaRPr lang="en-GB" sz="900" dirty="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dirty="0" smtClean="0"/>
                        <a:t>Milestone 2</a:t>
                      </a:r>
                      <a:endParaRPr lang="en-GB" sz="900" dirty="0">
                        <a:latin typeface="Times New Roman"/>
                        <a:ea typeface="Times New Roman"/>
                      </a:endParaRPr>
                    </a:p>
                  </a:txBody>
                  <a:tcPr marL="4804" marR="4804" marT="4804" marB="4804" anchor="ctr"/>
                </a:tc>
                <a:tc>
                  <a:txBody>
                    <a:bodyPr/>
                    <a:lstStyle/>
                    <a:p>
                      <a:pPr>
                        <a:spcAft>
                          <a:spcPts val="0"/>
                        </a:spcAft>
                      </a:pPr>
                      <a:r>
                        <a:rPr lang="en-US" sz="900" dirty="0" smtClean="0"/>
                        <a:t>1,2,3,4</a:t>
                      </a:r>
                      <a:endParaRPr lang="en-GB" sz="900" dirty="0">
                        <a:latin typeface="Times New Roman"/>
                        <a:ea typeface="Times New Roman"/>
                      </a:endParaRPr>
                    </a:p>
                  </a:txBody>
                  <a:tcPr marL="4804" marR="4804" marT="4804" marB="4804" anchor="ctr"/>
                </a:tc>
              </a:tr>
              <a:tr h="154044">
                <a:tc>
                  <a:txBody>
                    <a:bodyPr/>
                    <a:lstStyle/>
                    <a:p>
                      <a:pPr>
                        <a:spcAft>
                          <a:spcPts val="0"/>
                        </a:spcAft>
                      </a:pPr>
                      <a:r>
                        <a:rPr lang="en-US" sz="900" dirty="0"/>
                        <a:t>Milestone 3</a:t>
                      </a:r>
                      <a:endParaRPr lang="en-GB" sz="900" dirty="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Access Raspberry PI Data Base</a:t>
                      </a:r>
                      <a:endParaRPr lang="en-GB" sz="900">
                        <a:latin typeface="Times New Roman"/>
                        <a:ea typeface="Times New Roman"/>
                      </a:endParaRPr>
                    </a:p>
                  </a:txBody>
                  <a:tcPr marL="4804" marR="4804" marT="4804" marB="4804" anchor="ctr"/>
                </a:tc>
                <a:tc>
                  <a:txBody>
                    <a:bodyPr/>
                    <a:lstStyle/>
                    <a:p>
                      <a:pPr>
                        <a:spcAft>
                          <a:spcPts val="0"/>
                        </a:spcAft>
                      </a:pPr>
                      <a:r>
                        <a:rPr lang="en-US" sz="900"/>
                        <a:t>1,2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dirty="0"/>
                        <a:t>Set up system in Senior Design Lab</a:t>
                      </a:r>
                      <a:endParaRPr lang="en-GB" sz="900" dirty="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Read Receive Signal on Oscilloscope</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Research and Design for X-Band System</a:t>
                      </a:r>
                      <a:endParaRPr lang="en-GB" sz="900">
                        <a:latin typeface="Times New Roman"/>
                        <a:ea typeface="Times New Roman"/>
                      </a:endParaRPr>
                    </a:p>
                  </a:txBody>
                  <a:tcPr marL="4804" marR="4804" marT="4804" marB="4804" anchor="ctr"/>
                </a:tc>
                <a:tc>
                  <a:txBody>
                    <a:bodyPr/>
                    <a:lstStyle/>
                    <a:p>
                      <a:pPr>
                        <a:spcAft>
                          <a:spcPts val="0"/>
                        </a:spcAft>
                      </a:pPr>
                      <a:r>
                        <a:rPr lang="en-US" sz="900"/>
                        <a:t>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Motion Control Code Development for Linear Actuator</a:t>
                      </a:r>
                      <a:endParaRPr lang="en-GB" sz="900">
                        <a:latin typeface="Times New Roman"/>
                        <a:ea typeface="Times New Roman"/>
                      </a:endParaRPr>
                    </a:p>
                  </a:txBody>
                  <a:tcPr marL="4804" marR="4804" marT="4804" marB="4804" anchor="ctr"/>
                </a:tc>
                <a:tc>
                  <a:txBody>
                    <a:bodyPr/>
                    <a:lstStyle/>
                    <a:p>
                      <a:pPr>
                        <a:spcAft>
                          <a:spcPts val="0"/>
                        </a:spcAft>
                      </a:pPr>
                      <a:r>
                        <a:rPr lang="en-US" sz="900"/>
                        <a:t>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Test Linear Actuator Movement</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Purchase Longer USB Connection</a:t>
                      </a:r>
                      <a:endParaRPr lang="en-GB" sz="900">
                        <a:latin typeface="Times New Roman"/>
                        <a:ea typeface="Times New Roman"/>
                      </a:endParaRPr>
                    </a:p>
                  </a:txBody>
                  <a:tcPr marL="4804" marR="4804" marT="4804" marB="4804" anchor="ctr"/>
                </a:tc>
                <a:tc>
                  <a:txBody>
                    <a:bodyPr/>
                    <a:lstStyle/>
                    <a:p>
                      <a:pPr>
                        <a:spcAft>
                          <a:spcPts val="0"/>
                        </a:spcAft>
                      </a:pPr>
                      <a:r>
                        <a:rPr lang="en-US" sz="900"/>
                        <a:t>3</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Weather Proof USB Cable</a:t>
                      </a:r>
                      <a:endParaRPr lang="en-GB" sz="900">
                        <a:latin typeface="Times New Roman"/>
                        <a:ea typeface="Times New Roman"/>
                      </a:endParaRPr>
                    </a:p>
                  </a:txBody>
                  <a:tcPr marL="4804" marR="4804" marT="4804" marB="4804" anchor="ctr"/>
                </a:tc>
                <a:tc>
                  <a:txBody>
                    <a:bodyPr/>
                    <a:lstStyle/>
                    <a:p>
                      <a:pPr>
                        <a:spcAft>
                          <a:spcPts val="0"/>
                        </a:spcAft>
                      </a:pPr>
                      <a:r>
                        <a:rPr lang="en-US" sz="900"/>
                        <a:t>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Create Weatherproof Case for Linear Actuator Chip</a:t>
                      </a:r>
                      <a:endParaRPr lang="en-GB" sz="900">
                        <a:latin typeface="Times New Roman"/>
                        <a:ea typeface="Times New Roman"/>
                      </a:endParaRPr>
                    </a:p>
                  </a:txBody>
                  <a:tcPr marL="4804" marR="4804" marT="4804" marB="4804" anchor="ctr"/>
                </a:tc>
                <a:tc>
                  <a:txBody>
                    <a:bodyPr/>
                    <a:lstStyle/>
                    <a:p>
                      <a:pPr>
                        <a:spcAft>
                          <a:spcPts val="0"/>
                        </a:spcAft>
                      </a:pPr>
                      <a:r>
                        <a:rPr lang="en-US" sz="900"/>
                        <a:t>1,4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Create Interface for Control of Linear Actuator</a:t>
                      </a:r>
                      <a:endParaRPr lang="en-GB" sz="900">
                        <a:latin typeface="Times New Roman"/>
                        <a:ea typeface="Times New Roman"/>
                      </a:endParaRPr>
                    </a:p>
                  </a:txBody>
                  <a:tcPr marL="4804" marR="4804" marT="4804" marB="4804" anchor="ctr"/>
                </a:tc>
                <a:tc>
                  <a:txBody>
                    <a:bodyPr/>
                    <a:lstStyle/>
                    <a:p>
                      <a:pPr>
                        <a:spcAft>
                          <a:spcPts val="0"/>
                        </a:spcAft>
                      </a:pPr>
                      <a:r>
                        <a:rPr lang="en-US" sz="900"/>
                        <a:t>2,4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Mount Antennas onto Arm</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Test movement of Linear Actuator with Antennas</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GUI Layout Design</a:t>
                      </a:r>
                      <a:endParaRPr lang="en-GB" sz="900">
                        <a:latin typeface="Times New Roman"/>
                        <a:ea typeface="Times New Roman"/>
                      </a:endParaRPr>
                    </a:p>
                  </a:txBody>
                  <a:tcPr marL="4804" marR="4804" marT="4804" marB="4804" anchor="ctr"/>
                </a:tc>
                <a:tc>
                  <a:txBody>
                    <a:bodyPr/>
                    <a:lstStyle/>
                    <a:p>
                      <a:pPr>
                        <a:spcAft>
                          <a:spcPts val="0"/>
                        </a:spcAft>
                      </a:pPr>
                      <a:r>
                        <a:rPr lang="en-US" sz="900"/>
                        <a:t>1,2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GUI Code</a:t>
                      </a:r>
                      <a:endParaRPr lang="en-GB" sz="900">
                        <a:latin typeface="Times New Roman"/>
                        <a:ea typeface="Times New Roman"/>
                      </a:endParaRPr>
                    </a:p>
                  </a:txBody>
                  <a:tcPr marL="4804" marR="4804" marT="4804" marB="4804" anchor="ctr"/>
                </a:tc>
                <a:tc>
                  <a:txBody>
                    <a:bodyPr/>
                    <a:lstStyle/>
                    <a:p>
                      <a:pPr>
                        <a:spcAft>
                          <a:spcPts val="0"/>
                        </a:spcAft>
                      </a:pPr>
                      <a:r>
                        <a:rPr lang="en-US" sz="900"/>
                        <a:t>1,2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dirty="0"/>
                        <a:t>GUI Implementation for Signal Processing</a:t>
                      </a:r>
                      <a:endParaRPr lang="en-GB" sz="900" dirty="0">
                        <a:latin typeface="Times New Roman"/>
                        <a:ea typeface="Times New Roman"/>
                      </a:endParaRPr>
                    </a:p>
                  </a:txBody>
                  <a:tcPr marL="4804" marR="4804" marT="4804" marB="4804" anchor="ctr"/>
                </a:tc>
                <a:tc>
                  <a:txBody>
                    <a:bodyPr/>
                    <a:lstStyle/>
                    <a:p>
                      <a:pPr>
                        <a:spcAft>
                          <a:spcPts val="0"/>
                        </a:spcAft>
                      </a:pPr>
                      <a:r>
                        <a:rPr lang="en-US" sz="900"/>
                        <a:t>1,2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GUI Testing for Signal Processing</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GUI Implementation for Linear Actuator </a:t>
                      </a:r>
                      <a:endParaRPr lang="en-GB" sz="900">
                        <a:latin typeface="Times New Roman"/>
                        <a:ea typeface="Times New Roman"/>
                      </a:endParaRPr>
                    </a:p>
                  </a:txBody>
                  <a:tcPr marL="4804" marR="4804" marT="4804" marB="4804" anchor="ctr"/>
                </a:tc>
                <a:tc>
                  <a:txBody>
                    <a:bodyPr/>
                    <a:lstStyle/>
                    <a:p>
                      <a:pPr>
                        <a:spcAft>
                          <a:spcPts val="0"/>
                        </a:spcAft>
                      </a:pPr>
                      <a:r>
                        <a:rPr lang="en-US" sz="900"/>
                        <a:t>1,2,4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GUI Testing for Linear Actuator</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Wave Pool Generator Code Development</a:t>
                      </a:r>
                      <a:endParaRPr lang="en-GB" sz="900">
                        <a:latin typeface="Times New Roman"/>
                        <a:ea typeface="Times New Roman"/>
                      </a:endParaRPr>
                    </a:p>
                  </a:txBody>
                  <a:tcPr marL="4804" marR="4804" marT="4804" marB="4804" anchor="ctr"/>
                </a:tc>
                <a:tc>
                  <a:txBody>
                    <a:bodyPr/>
                    <a:lstStyle/>
                    <a:p>
                      <a:pPr>
                        <a:spcAft>
                          <a:spcPts val="0"/>
                        </a:spcAft>
                      </a:pPr>
                      <a:r>
                        <a:rPr lang="en-US" sz="900"/>
                        <a:t>2,3</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Wave Pool Generator Testing </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Wave Pool Generator Weatherproof Case for Arduino Board</a:t>
                      </a:r>
                      <a:endParaRPr lang="en-GB" sz="900">
                        <a:latin typeface="Times New Roman"/>
                        <a:ea typeface="Times New Roman"/>
                      </a:endParaRPr>
                    </a:p>
                  </a:txBody>
                  <a:tcPr marL="4804" marR="4804" marT="4804" marB="4804" anchor="ctr"/>
                </a:tc>
                <a:tc>
                  <a:txBody>
                    <a:bodyPr/>
                    <a:lstStyle/>
                    <a:p>
                      <a:pPr>
                        <a:spcAft>
                          <a:spcPts val="0"/>
                        </a:spcAft>
                      </a:pPr>
                      <a:r>
                        <a:rPr lang="en-US" sz="900"/>
                        <a:t>1,3</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Wave Pool Generator GUI Implementation</a:t>
                      </a:r>
                      <a:endParaRPr lang="en-GB" sz="900">
                        <a:latin typeface="Times New Roman"/>
                        <a:ea typeface="Times New Roman"/>
                      </a:endParaRPr>
                    </a:p>
                  </a:txBody>
                  <a:tcPr marL="4804" marR="4804" marT="4804" marB="4804" anchor="ctr"/>
                </a:tc>
                <a:tc>
                  <a:txBody>
                    <a:bodyPr/>
                    <a:lstStyle/>
                    <a:p>
                      <a:pPr>
                        <a:spcAft>
                          <a:spcPts val="0"/>
                        </a:spcAft>
                      </a:pPr>
                      <a:r>
                        <a:rPr lang="en-US" sz="900"/>
                        <a:t>2,3</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Final Design of GUI Testing with all parts</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Power calculations of X-Band System</a:t>
                      </a:r>
                      <a:endParaRPr lang="en-GB" sz="900">
                        <a:latin typeface="Times New Roman"/>
                        <a:ea typeface="Times New Roman"/>
                      </a:endParaRPr>
                    </a:p>
                  </a:txBody>
                  <a:tcPr marL="4804" marR="4804" marT="4804" marB="4804" anchor="ctr"/>
                </a:tc>
                <a:tc>
                  <a:txBody>
                    <a:bodyPr/>
                    <a:lstStyle/>
                    <a:p>
                      <a:pPr>
                        <a:spcAft>
                          <a:spcPts val="0"/>
                        </a:spcAft>
                      </a:pPr>
                      <a:r>
                        <a:rPr lang="en-US" sz="900"/>
                        <a:t>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Circuitry Design of X-Band System</a:t>
                      </a:r>
                      <a:endParaRPr lang="en-GB" sz="900">
                        <a:latin typeface="Times New Roman"/>
                        <a:ea typeface="Times New Roman"/>
                      </a:endParaRPr>
                    </a:p>
                  </a:txBody>
                  <a:tcPr marL="4804" marR="4804" marT="4804" marB="4804" anchor="ctr"/>
                </a:tc>
                <a:tc>
                  <a:txBody>
                    <a:bodyPr/>
                    <a:lstStyle/>
                    <a:p>
                      <a:pPr>
                        <a:spcAft>
                          <a:spcPts val="0"/>
                        </a:spcAft>
                      </a:pPr>
                      <a:r>
                        <a:rPr lang="en-US" sz="900"/>
                        <a:t>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Order Circuitry Parts for X-Band System</a:t>
                      </a:r>
                      <a:endParaRPr lang="en-GB" sz="900">
                        <a:latin typeface="Times New Roman"/>
                        <a:ea typeface="Times New Roman"/>
                      </a:endParaRPr>
                    </a:p>
                  </a:txBody>
                  <a:tcPr marL="4804" marR="4804" marT="4804" marB="4804" anchor="ctr"/>
                </a:tc>
                <a:tc>
                  <a:txBody>
                    <a:bodyPr/>
                    <a:lstStyle/>
                    <a:p>
                      <a:pPr>
                        <a:spcAft>
                          <a:spcPts val="0"/>
                        </a:spcAft>
                      </a:pPr>
                      <a:r>
                        <a:rPr lang="en-US" sz="900"/>
                        <a:t>2,3</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Order New Coaxial Cables for X-Band System</a:t>
                      </a:r>
                      <a:endParaRPr lang="en-GB" sz="900">
                        <a:latin typeface="Times New Roman"/>
                        <a:ea typeface="Times New Roman"/>
                      </a:endParaRPr>
                    </a:p>
                  </a:txBody>
                  <a:tcPr marL="4804" marR="4804" marT="4804" marB="4804" anchor="ctr"/>
                </a:tc>
                <a:tc>
                  <a:txBody>
                    <a:bodyPr/>
                    <a:lstStyle/>
                    <a:p>
                      <a:pPr>
                        <a:spcAft>
                          <a:spcPts val="0"/>
                        </a:spcAft>
                      </a:pPr>
                      <a:r>
                        <a:rPr lang="en-US" sz="900"/>
                        <a:t>2,3</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Order New Antennas for X-Band System</a:t>
                      </a:r>
                      <a:endParaRPr lang="en-GB" sz="900">
                        <a:latin typeface="Times New Roman"/>
                        <a:ea typeface="Times New Roman"/>
                      </a:endParaRPr>
                    </a:p>
                  </a:txBody>
                  <a:tcPr marL="4804" marR="4804" marT="4804" marB="4804" anchor="ctr"/>
                </a:tc>
                <a:tc>
                  <a:txBody>
                    <a:bodyPr/>
                    <a:lstStyle/>
                    <a:p>
                      <a:pPr>
                        <a:spcAft>
                          <a:spcPts val="0"/>
                        </a:spcAft>
                      </a:pPr>
                      <a:r>
                        <a:rPr lang="en-US" sz="900"/>
                        <a:t>2,3</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Implement All X-Band Circuitry and Cabling</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Dismount C-Band Antennas</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Mount New X-band Antennas</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Test X-Band Results</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Reconfigure GUI Signal Processing for X-Band</a:t>
                      </a:r>
                      <a:endParaRPr lang="en-GB" sz="900">
                        <a:latin typeface="Times New Roman"/>
                        <a:ea typeface="Times New Roman"/>
                      </a:endParaRPr>
                    </a:p>
                  </a:txBody>
                  <a:tcPr marL="4804" marR="4804" marT="4804" marB="4804" anchor="ctr"/>
                </a:tc>
                <a:tc>
                  <a:txBody>
                    <a:bodyPr/>
                    <a:lstStyle/>
                    <a:p>
                      <a:pPr>
                        <a:spcAft>
                          <a:spcPts val="0"/>
                        </a:spcAft>
                      </a:pPr>
                      <a:r>
                        <a:rPr lang="en-US" sz="900"/>
                        <a:t>2</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a:t>Mount Side Arm with Antennas onto Tower</a:t>
                      </a:r>
                      <a:endParaRPr lang="en-GB" sz="900">
                        <a:latin typeface="Times New Roman"/>
                        <a:ea typeface="Times New Roman"/>
                      </a:endParaRPr>
                    </a:p>
                  </a:txBody>
                  <a:tcPr marL="4804" marR="4804" marT="4804" marB="4804" anchor="ctr"/>
                </a:tc>
                <a:tc>
                  <a:txBody>
                    <a:bodyPr/>
                    <a:lstStyle/>
                    <a:p>
                      <a:pPr>
                        <a:spcAft>
                          <a:spcPts val="0"/>
                        </a:spcAft>
                      </a:pPr>
                      <a:r>
                        <a:rPr lang="en-US" sz="900"/>
                        <a:t>1,2,3,4</a:t>
                      </a:r>
                      <a:endParaRPr lang="en-GB" sz="900">
                        <a:latin typeface="Times New Roman"/>
                        <a:ea typeface="Times New Roman"/>
                      </a:endParaRPr>
                    </a:p>
                  </a:txBody>
                  <a:tcPr marL="4804" marR="4804" marT="4804" marB="4804" anchor="ctr"/>
                </a:tc>
              </a:tr>
              <a:tr h="154044">
                <a:tc>
                  <a:txBody>
                    <a:bodyPr/>
                    <a:lstStyle/>
                    <a:p>
                      <a:pPr>
                        <a:spcAft>
                          <a:spcPts val="0"/>
                        </a:spcAft>
                      </a:pPr>
                      <a:r>
                        <a:rPr lang="en-US" sz="900" dirty="0"/>
                        <a:t>Test Entire System with Wave pool and GUI</a:t>
                      </a:r>
                      <a:endParaRPr lang="en-GB" sz="900" dirty="0">
                        <a:latin typeface="Times New Roman"/>
                        <a:ea typeface="Times New Roman"/>
                      </a:endParaRPr>
                    </a:p>
                  </a:txBody>
                  <a:tcPr marL="4804" marR="4804" marT="4804" marB="4804" anchor="ctr"/>
                </a:tc>
                <a:tc>
                  <a:txBody>
                    <a:bodyPr/>
                    <a:lstStyle/>
                    <a:p>
                      <a:pPr>
                        <a:spcAft>
                          <a:spcPts val="0"/>
                        </a:spcAft>
                      </a:pPr>
                      <a:r>
                        <a:rPr lang="en-US" sz="900" dirty="0"/>
                        <a:t>1,2,3,4</a:t>
                      </a:r>
                      <a:endParaRPr lang="en-GB" sz="900" dirty="0">
                        <a:latin typeface="Times New Roman"/>
                        <a:ea typeface="Times New Roman"/>
                      </a:endParaRPr>
                    </a:p>
                  </a:txBody>
                  <a:tcPr marL="4804" marR="4804" marT="4804" marB="4804" anchor="ctr"/>
                </a:tc>
              </a:tr>
            </a:tbl>
          </a:graphicData>
        </a:graphic>
      </p:graphicFrame>
    </p:spTree>
    <p:extLst>
      <p:ext uri="{BB962C8B-B14F-4D97-AF65-F5344CB8AC3E}">
        <p14:creationId xmlns:p14="http://schemas.microsoft.com/office/powerpoint/2010/main" val="3854361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990600"/>
          </a:xfrm>
        </p:spPr>
        <p:txBody>
          <a:bodyPr>
            <a:normAutofit/>
          </a:bodyPr>
          <a:lstStyle/>
          <a:p>
            <a:pPr algn="l"/>
            <a:r>
              <a:rPr lang="en-US" dirty="0" smtClean="0"/>
              <a:t> </a:t>
            </a:r>
            <a:endParaRPr lang="en-US" dirty="0"/>
          </a:p>
        </p:txBody>
      </p:sp>
      <p:sp>
        <p:nvSpPr>
          <p:cNvPr id="3" name="Subtitle 2"/>
          <p:cNvSpPr>
            <a:spLocks noGrp="1"/>
          </p:cNvSpPr>
          <p:nvPr>
            <p:ph type="subTitle" idx="1"/>
          </p:nvPr>
        </p:nvSpPr>
        <p:spPr>
          <a:xfrm>
            <a:off x="228600" y="838200"/>
            <a:ext cx="8686800" cy="5791200"/>
          </a:xfrm>
        </p:spPr>
        <p:txBody>
          <a:bodyPr>
            <a:normAutofit/>
          </a:bodyPr>
          <a:lstStyle/>
          <a:p>
            <a:pPr marL="457200" indent="-457200" algn="l"/>
            <a:r>
              <a:rPr lang="en-US" b="1" dirty="0" smtClean="0">
                <a:solidFill>
                  <a:schemeClr val="accent3"/>
                </a:solidFill>
              </a:rPr>
              <a:t>Budget</a:t>
            </a:r>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smtClean="0">
                <a:solidFill>
                  <a:srgbClr val="EEECE1">
                    <a:shade val="90000"/>
                  </a:srgbClr>
                </a:solidFill>
              </a:rPr>
              <a:t>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a:p>
            <a:endParaRPr lang="en-US" dirty="0">
              <a:solidFill>
                <a:srgbClr val="EEECE1">
                  <a:shade val="90000"/>
                </a:srgbClr>
              </a:solidFill>
            </a:endParaRPr>
          </a:p>
        </p:txBody>
      </p:sp>
      <p:sp>
        <p:nvSpPr>
          <p:cNvPr id="6" name="Slide Number Placeholder 5"/>
          <p:cNvSpPr>
            <a:spLocks noGrp="1"/>
          </p:cNvSpPr>
          <p:nvPr>
            <p:ph type="sldNum" sz="quarter" idx="12"/>
          </p:nvPr>
        </p:nvSpPr>
        <p:spPr/>
        <p:txBody>
          <a:bodyPr/>
          <a:lstStyle/>
          <a:p>
            <a:fld id="{95683250-CABC-4D2E-9FB9-ECB5D16CF900}" type="slidenum">
              <a:rPr lang="en-US" smtClean="0">
                <a:solidFill>
                  <a:srgbClr val="EEECE1">
                    <a:shade val="90000"/>
                  </a:srgbClr>
                </a:solidFill>
              </a:rPr>
              <a:pPr/>
              <a:t>42</a:t>
            </a:fld>
            <a:endParaRPr lang="en-US">
              <a:solidFill>
                <a:srgbClr val="EEECE1">
                  <a:shade val="90000"/>
                </a:srgbClr>
              </a:solidFill>
            </a:endParaRPr>
          </a:p>
        </p:txBody>
      </p:sp>
      <p:graphicFrame>
        <p:nvGraphicFramePr>
          <p:cNvPr id="7" name="Table 6"/>
          <p:cNvGraphicFramePr>
            <a:graphicFrameLocks noGrp="1"/>
          </p:cNvGraphicFramePr>
          <p:nvPr/>
        </p:nvGraphicFramePr>
        <p:xfrm>
          <a:off x="380998" y="1447798"/>
          <a:ext cx="8153401" cy="4191002"/>
        </p:xfrm>
        <a:graphic>
          <a:graphicData uri="http://schemas.openxmlformats.org/drawingml/2006/table">
            <a:tbl>
              <a:tblPr/>
              <a:tblGrid>
                <a:gridCol w="1999103"/>
                <a:gridCol w="1708507"/>
                <a:gridCol w="2446688"/>
                <a:gridCol w="1999103"/>
              </a:tblGrid>
              <a:tr h="523875">
                <a:tc>
                  <a:txBody>
                    <a:bodyPr/>
                    <a:lstStyle/>
                    <a:p>
                      <a:pPr>
                        <a:spcAft>
                          <a:spcPts val="0"/>
                        </a:spcAft>
                      </a:pPr>
                      <a:r>
                        <a:rPr lang="en-US" sz="1400" dirty="0">
                          <a:solidFill>
                            <a:srgbClr val="FFFFFF"/>
                          </a:solidFill>
                          <a:latin typeface="Times New Roman"/>
                          <a:ea typeface="Times New Roman"/>
                        </a:rPr>
                        <a:t>Engineers</a:t>
                      </a:r>
                      <a:endParaRPr lang="en-GB" sz="1200" dirty="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400">
                          <a:solidFill>
                            <a:srgbClr val="FFFFFF"/>
                          </a:solidFill>
                          <a:latin typeface="Times New Roman"/>
                          <a:ea typeface="Times New Roman"/>
                        </a:rPr>
                        <a:t>Billable Hours</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400">
                          <a:solidFill>
                            <a:srgbClr val="FFFFFF"/>
                          </a:solidFill>
                          <a:latin typeface="Times New Roman"/>
                          <a:ea typeface="Times New Roman"/>
                        </a:rPr>
                        <a:t>Hourly Pay</a:t>
                      </a:r>
                      <a:endParaRPr lang="en-GB" sz="120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400">
                          <a:solidFill>
                            <a:srgbClr val="FFFFFF"/>
                          </a:solidFill>
                          <a:latin typeface="Times New Roman"/>
                          <a:ea typeface="Times New Roman"/>
                        </a:rPr>
                        <a:t>Total Pay</a:t>
                      </a:r>
                      <a:endParaRPr lang="en-GB" sz="120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49036">
                <a:tc>
                  <a:txBody>
                    <a:bodyPr/>
                    <a:lstStyle/>
                    <a:p>
                      <a:pPr>
                        <a:spcAft>
                          <a:spcPts val="0"/>
                        </a:spcAft>
                      </a:pPr>
                      <a:r>
                        <a:rPr lang="en-US" sz="1200">
                          <a:latin typeface="Times New Roman"/>
                          <a:ea typeface="Times New Roman"/>
                        </a:rPr>
                        <a:t>Eva Ulibarri</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360</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$30.00</a:t>
                      </a:r>
                      <a:endParaRPr lang="en-GB" sz="120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$10,800.00</a:t>
                      </a:r>
                      <a:endParaRPr lang="en-GB" sz="120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6">
                <a:tc>
                  <a:txBody>
                    <a:bodyPr/>
                    <a:lstStyle/>
                    <a:p>
                      <a:pPr>
                        <a:spcAft>
                          <a:spcPts val="0"/>
                        </a:spcAft>
                      </a:pPr>
                      <a:r>
                        <a:rPr lang="en-US" sz="1200">
                          <a:latin typeface="Times New Roman"/>
                          <a:ea typeface="Times New Roman"/>
                        </a:rPr>
                        <a:t>Stephanie Anderson</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360</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$30.00</a:t>
                      </a:r>
                      <a:endParaRPr lang="en-GB" sz="120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$10,800.00</a:t>
                      </a:r>
                      <a:endParaRPr lang="en-GB" sz="120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6">
                <a:tc>
                  <a:txBody>
                    <a:bodyPr/>
                    <a:lstStyle/>
                    <a:p>
                      <a:pPr>
                        <a:spcAft>
                          <a:spcPts val="0"/>
                        </a:spcAft>
                      </a:pPr>
                      <a:r>
                        <a:rPr lang="en-US" sz="1200">
                          <a:latin typeface="Times New Roman"/>
                          <a:ea typeface="Times New Roman"/>
                        </a:rPr>
                        <a:t>Joel Watson</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360</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latin typeface="Times New Roman"/>
                          <a:ea typeface="Times New Roman"/>
                        </a:rPr>
                        <a:t>$30.00</a:t>
                      </a:r>
                      <a:endParaRPr lang="en-GB" sz="1200" dirty="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$10,800.00</a:t>
                      </a:r>
                      <a:endParaRPr lang="en-GB" sz="120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6">
                <a:tc>
                  <a:txBody>
                    <a:bodyPr/>
                    <a:lstStyle/>
                    <a:p>
                      <a:pPr>
                        <a:spcAft>
                          <a:spcPts val="0"/>
                        </a:spcAft>
                      </a:pPr>
                      <a:r>
                        <a:rPr lang="en-US" sz="1200">
                          <a:latin typeface="Times New Roman"/>
                          <a:ea typeface="Times New Roman"/>
                        </a:rPr>
                        <a:t>Omanayo Bolufawi</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360</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latin typeface="Times New Roman"/>
                          <a:ea typeface="Times New Roman"/>
                        </a:rPr>
                        <a:t>$30.00</a:t>
                      </a:r>
                      <a:endParaRPr lang="en-GB" sz="1200" dirty="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$10,800.00</a:t>
                      </a:r>
                      <a:endParaRPr lang="en-GB" sz="120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6">
                <a:tc>
                  <a:txBody>
                    <a:bodyPr/>
                    <a:lstStyle/>
                    <a:p>
                      <a:pPr>
                        <a:spcAft>
                          <a:spcPts val="0"/>
                        </a:spcAft>
                      </a:pPr>
                      <a:r>
                        <a:rPr lang="en-US" sz="1200" b="1">
                          <a:latin typeface="Times New Roman"/>
                          <a:ea typeface="Times New Roman"/>
                        </a:rPr>
                        <a:t>Personnel subtotal</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latin typeface="Times New Roman"/>
                          <a:ea typeface="Times New Roman"/>
                        </a:rPr>
                        <a:t> </a:t>
                      </a:r>
                      <a:endParaRPr lang="en-GB" sz="120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latin typeface="Times New Roman"/>
                          <a:ea typeface="Times New Roman"/>
                        </a:rPr>
                        <a:t>$43,200.00</a:t>
                      </a:r>
                      <a:endParaRPr lang="en-GB" sz="120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072">
                <a:tc>
                  <a:txBody>
                    <a:bodyPr/>
                    <a:lstStyle/>
                    <a:p>
                      <a:pPr>
                        <a:spcAft>
                          <a:spcPts val="0"/>
                        </a:spcAft>
                      </a:pPr>
                      <a:r>
                        <a:rPr lang="en-US" sz="1200" b="1">
                          <a:latin typeface="Times New Roman"/>
                          <a:ea typeface="Times New Roman"/>
                        </a:rPr>
                        <a:t>Fringe Benefits</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latin typeface="Times New Roman"/>
                          <a:ea typeface="Times New Roman"/>
                        </a:rPr>
                        <a:t>29% of Personnel subtotal</a:t>
                      </a:r>
                      <a:endParaRPr lang="en-GB" sz="1200" dirty="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latin typeface="Times New Roman"/>
                          <a:ea typeface="Times New Roman"/>
                        </a:rPr>
                        <a:t>$12,528.00</a:t>
                      </a:r>
                      <a:endParaRPr lang="en-GB" sz="120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a:spcAft>
                          <a:spcPts val="0"/>
                        </a:spcAft>
                      </a:pPr>
                      <a:r>
                        <a:rPr lang="en-US" sz="1400" b="1">
                          <a:latin typeface="Times New Roman"/>
                          <a:ea typeface="Times New Roman"/>
                        </a:rPr>
                        <a:t>Total Pay</a:t>
                      </a:r>
                      <a:endParaRPr lang="en-GB" sz="12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a:latin typeface="Times New Roman"/>
                        <a:ea typeface="Times New Roman"/>
                      </a:endParaRPr>
                    </a:p>
                  </a:txBody>
                  <a:tcPr marL="67428" marR="6742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a:latin typeface="Times New Roman"/>
                        <a:ea typeface="Times New Roman"/>
                      </a:endParaRPr>
                    </a:p>
                  </a:txBody>
                  <a:tcPr marL="67428" marR="674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a:latin typeface="Times New Roman"/>
                          <a:ea typeface="Times New Roman"/>
                        </a:rPr>
                        <a:t>$55,728.00</a:t>
                      </a:r>
                      <a:endParaRPr lang="en-GB" sz="1200" dirty="0">
                        <a:latin typeface="Times New Roman"/>
                        <a:ea typeface="Times New Roman"/>
                      </a:endParaRPr>
                    </a:p>
                  </a:txBody>
                  <a:tcPr marL="67428" marR="6742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7177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534400" cy="6019800"/>
          </a:xfrm>
        </p:spPr>
        <p:txBody>
          <a:bodyPr/>
          <a:lstStyle/>
          <a:p>
            <a:pPr algn="l"/>
            <a:r>
              <a:rPr lang="en-GB" dirty="0" smtClean="0">
                <a:solidFill>
                  <a:schemeClr val="accent3"/>
                </a:solidFill>
              </a:rPr>
              <a:t>Budget</a:t>
            </a:r>
            <a:endParaRPr lang="en-GB" dirty="0">
              <a:solidFill>
                <a:schemeClr val="accent3"/>
              </a:solidFill>
            </a:endParaRPr>
          </a:p>
        </p:txBody>
      </p:sp>
      <p:sp>
        <p:nvSpPr>
          <p:cNvPr id="4" name="Footer Placeholder 3"/>
          <p:cNvSpPr>
            <a:spLocks noGrp="1"/>
          </p:cNvSpPr>
          <p:nvPr>
            <p:ph type="ftr" sz="quarter" idx="11"/>
          </p:nvPr>
        </p:nvSpPr>
        <p:spPr>
          <a:xfrm>
            <a:off x="5791200" y="6324600"/>
            <a:ext cx="3352800" cy="365125"/>
          </a:xfrm>
        </p:spPr>
        <p:txBody>
          <a:bodyPr/>
          <a:lstStyle/>
          <a:p>
            <a:r>
              <a:rPr lang="en-US" dirty="0" err="1" smtClean="0">
                <a:solidFill>
                  <a:srgbClr val="EEECE1">
                    <a:shade val="90000"/>
                  </a:srgbClr>
                </a:solidFill>
              </a:rPr>
              <a:t>Speaker:Omonayo</a:t>
            </a:r>
            <a:r>
              <a:rPr lang="en-US" dirty="0" smtClean="0">
                <a:solidFill>
                  <a:srgbClr val="EEECE1">
                    <a:shade val="90000"/>
                  </a:srgbClr>
                </a:solidFill>
              </a:rPr>
              <a:t> </a:t>
            </a:r>
            <a:r>
              <a:rPr lang="en-US" dirty="0" err="1" smtClean="0">
                <a:solidFill>
                  <a:srgbClr val="EEECE1">
                    <a:shade val="90000"/>
                  </a:srgbClr>
                </a:solidFill>
              </a:rPr>
              <a:t>Bolufawi</a:t>
            </a:r>
            <a:endParaRPr lang="en-US" dirty="0">
              <a:solidFill>
                <a:srgbClr val="EEECE1">
                  <a:shade val="90000"/>
                </a:srgbClr>
              </a:solidFill>
            </a:endParaRPr>
          </a:p>
        </p:txBody>
      </p:sp>
      <p:sp>
        <p:nvSpPr>
          <p:cNvPr id="5" name="Slide Number Placeholder 4"/>
          <p:cNvSpPr>
            <a:spLocks noGrp="1"/>
          </p:cNvSpPr>
          <p:nvPr>
            <p:ph type="sldNum" sz="quarter" idx="12"/>
          </p:nvPr>
        </p:nvSpPr>
        <p:spPr/>
        <p:txBody>
          <a:bodyPr/>
          <a:lstStyle/>
          <a:p>
            <a:fld id="{95683250-CABC-4D2E-9FB9-ECB5D16CF900}" type="slidenum">
              <a:rPr lang="en-US" smtClean="0">
                <a:solidFill>
                  <a:srgbClr val="EEECE1">
                    <a:shade val="90000"/>
                  </a:srgbClr>
                </a:solidFill>
              </a:rPr>
              <a:pPr/>
              <a:t>43</a:t>
            </a:fld>
            <a:endParaRPr lang="en-US">
              <a:solidFill>
                <a:srgbClr val="EEECE1">
                  <a:shade val="90000"/>
                </a:srgbClr>
              </a:solidFill>
            </a:endParaRPr>
          </a:p>
        </p:txBody>
      </p:sp>
      <p:graphicFrame>
        <p:nvGraphicFramePr>
          <p:cNvPr id="6" name="Table 5"/>
          <p:cNvGraphicFramePr>
            <a:graphicFrameLocks noGrp="1"/>
          </p:cNvGraphicFramePr>
          <p:nvPr/>
        </p:nvGraphicFramePr>
        <p:xfrm>
          <a:off x="609600" y="1066792"/>
          <a:ext cx="7924800" cy="4495807"/>
        </p:xfrm>
        <a:graphic>
          <a:graphicData uri="http://schemas.openxmlformats.org/drawingml/2006/table">
            <a:tbl>
              <a:tblPr/>
              <a:tblGrid>
                <a:gridCol w="3185529"/>
                <a:gridCol w="1337923"/>
                <a:gridCol w="2127137"/>
                <a:gridCol w="1274211"/>
              </a:tblGrid>
              <a:tr h="394369">
                <a:tc>
                  <a:txBody>
                    <a:bodyPr/>
                    <a:lstStyle/>
                    <a:p>
                      <a:pPr>
                        <a:spcAft>
                          <a:spcPts val="0"/>
                        </a:spcAft>
                      </a:pPr>
                      <a:r>
                        <a:rPr lang="en-US" sz="1200" b="1" dirty="0">
                          <a:solidFill>
                            <a:srgbClr val="FFFFFF"/>
                          </a:solidFill>
                          <a:latin typeface="Times New Roman"/>
                          <a:ea typeface="Times New Roman"/>
                        </a:rPr>
                        <a:t>Expenses</a:t>
                      </a:r>
                      <a:endParaRPr lang="en-GB" sz="1200" dirty="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endParaRPr lang="en-GB" sz="1000">
                        <a:latin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31270">
                <a:tc>
                  <a:txBody>
                    <a:bodyPr/>
                    <a:lstStyle/>
                    <a:p>
                      <a:pPr>
                        <a:spcAft>
                          <a:spcPts val="0"/>
                        </a:spcAft>
                      </a:pPr>
                      <a:r>
                        <a:rPr lang="en-US" sz="1200">
                          <a:latin typeface="Times New Roman"/>
                          <a:ea typeface="Times New Roman"/>
                        </a:rPr>
                        <a:t>Items</a:t>
                      </a:r>
                      <a:endParaRPr lang="en-GB" sz="120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latin typeface="Times New Roman"/>
                          <a:ea typeface="Times New Roman"/>
                        </a:rPr>
                        <a:t>Quantity</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latin typeface="Times New Roman"/>
                          <a:ea typeface="Times New Roman"/>
                        </a:rPr>
                        <a:t>Per Unit</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latin typeface="Times New Roman"/>
                          <a:ea typeface="Times New Roman"/>
                        </a:rPr>
                        <a:t>Total Price</a:t>
                      </a:r>
                      <a:endParaRPr lang="en-GB" sz="1200">
                        <a:latin typeface="Times New Roman"/>
                        <a:ea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pPr>
                        <a:spcAft>
                          <a:spcPts val="0"/>
                        </a:spcAft>
                      </a:pPr>
                      <a:r>
                        <a:rPr lang="en-US" sz="1000" b="1">
                          <a:latin typeface="Times New Roman"/>
                          <a:ea typeface="Times New Roman"/>
                        </a:rPr>
                        <a:t>Extension of USB Cable</a:t>
                      </a:r>
                      <a:endParaRPr lang="en-GB" sz="120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1</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$10</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$10</a:t>
                      </a:r>
                      <a:endParaRPr lang="en-GB" sz="1200">
                        <a:latin typeface="Times New Roman"/>
                        <a:ea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pPr>
                        <a:spcAft>
                          <a:spcPts val="0"/>
                        </a:spcAft>
                      </a:pPr>
                      <a:r>
                        <a:rPr lang="en-US" sz="1000" b="1">
                          <a:latin typeface="Times New Roman"/>
                          <a:ea typeface="Times New Roman"/>
                        </a:rPr>
                        <a:t>Plastic for Weatherproof Boxes</a:t>
                      </a:r>
                      <a:endParaRPr lang="en-GB" sz="120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1</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$28 per sheet</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$28</a:t>
                      </a:r>
                      <a:endParaRPr lang="en-GB" sz="1200">
                        <a:latin typeface="Times New Roman"/>
                        <a:ea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endParaRPr lang="en-GB" sz="1000">
                        <a:latin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endParaRPr lang="en-GB" sz="1000">
                        <a:latin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latin typeface="Times New Roman"/>
                          <a:ea typeface="Times New Roman"/>
                        </a:rPr>
                        <a:t>Expenses Total</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$38</a:t>
                      </a:r>
                      <a:endParaRPr lang="en-GB" sz="1200">
                        <a:latin typeface="Times New Roman"/>
                        <a:ea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endParaRPr lang="en-GB" sz="1000" dirty="0">
                        <a:latin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endParaRPr lang="en-GB" sz="1000">
                        <a:latin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pPr>
                        <a:spcAft>
                          <a:spcPts val="0"/>
                        </a:spcAft>
                      </a:pPr>
                      <a:r>
                        <a:rPr lang="en-US" sz="1200">
                          <a:latin typeface="Times New Roman"/>
                          <a:ea typeface="Times New Roman"/>
                        </a:rPr>
                        <a:t>Total Direct Costs</a:t>
                      </a:r>
                      <a:endParaRPr lang="en-GB" sz="120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(Personnel + Expenses)</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$55,756</a:t>
                      </a:r>
                      <a:endParaRPr lang="en-GB" sz="1200">
                        <a:latin typeface="Times New Roman"/>
                        <a:ea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endParaRPr lang="en-GB" sz="1000">
                        <a:latin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69">
                <a:tc>
                  <a:txBody>
                    <a:bodyPr/>
                    <a:lstStyle/>
                    <a:p>
                      <a:pPr>
                        <a:spcAft>
                          <a:spcPts val="0"/>
                        </a:spcAft>
                      </a:pPr>
                      <a:r>
                        <a:rPr lang="en-US" sz="1200">
                          <a:latin typeface="Times New Roman"/>
                          <a:ea typeface="Times New Roman"/>
                        </a:rPr>
                        <a:t>Overhead Costs</a:t>
                      </a:r>
                      <a:endParaRPr lang="en-GB" sz="120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Times New Roman"/>
                        </a:rPr>
                        <a:t>45% of Direct Costs</a:t>
                      </a:r>
                      <a:endParaRPr lang="en-GB" sz="1200">
                        <a:latin typeface="Times New Roman"/>
                        <a:ea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Times New Roman"/>
                          <a:ea typeface="Times New Roman"/>
                        </a:rPr>
                        <a:t>$25,090.20</a:t>
                      </a:r>
                      <a:endParaRPr lang="en-GB" sz="1200">
                        <a:latin typeface="Times New Roman"/>
                        <a:ea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70">
                <a:tc>
                  <a:txBody>
                    <a:bodyPr/>
                    <a:lstStyle/>
                    <a:p>
                      <a:pPr>
                        <a:spcAft>
                          <a:spcPts val="0"/>
                        </a:spcAft>
                      </a:pPr>
                      <a:r>
                        <a:rPr lang="en-US" sz="1200" b="1">
                          <a:latin typeface="Times New Roman"/>
                          <a:ea typeface="Times New Roman"/>
                        </a:rPr>
                        <a:t>Total Budget</a:t>
                      </a:r>
                      <a:endParaRPr lang="en-GB" sz="120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69">
                <a:tc>
                  <a:txBody>
                    <a:bodyPr/>
                    <a:lstStyle/>
                    <a:p>
                      <a:pPr>
                        <a:spcAft>
                          <a:spcPts val="0"/>
                        </a:spcAft>
                      </a:pPr>
                      <a:r>
                        <a:rPr lang="en-US" sz="1200" dirty="0">
                          <a:latin typeface="Times New Roman"/>
                          <a:ea typeface="Times New Roman"/>
                        </a:rPr>
                        <a:t>Total Project Cost</a:t>
                      </a:r>
                      <a:endParaRPr lang="en-GB" sz="1200" dirty="0">
                        <a:latin typeface="Times New Roman"/>
                        <a:ea typeface="Times New Roman"/>
                      </a:endParaRPr>
                    </a:p>
                  </a:txBody>
                  <a:tcPr marL="66161" marR="661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a:latin typeface="Times New Roman"/>
                      </a:endParaRPr>
                    </a:p>
                  </a:txBody>
                  <a:tcPr marL="66161" marR="661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latin typeface="Times New Roman"/>
                          <a:ea typeface="Times New Roman"/>
                        </a:rPr>
                        <a:t>$80,846.20</a:t>
                      </a:r>
                      <a:endParaRPr lang="en-GB" sz="1200" dirty="0">
                        <a:latin typeface="Times New Roman"/>
                        <a:ea typeface="Times New Roman"/>
                      </a:endParaRPr>
                    </a:p>
                  </a:txBody>
                  <a:tcPr marL="66161" marR="661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5230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90800"/>
            <a:ext cx="8839200" cy="1447800"/>
          </a:xfrm>
        </p:spPr>
        <p:txBody>
          <a:bodyPr>
            <a:noAutofit/>
          </a:bodyPr>
          <a:lstStyle/>
          <a:p>
            <a:pPr algn="ctr"/>
            <a:r>
              <a:rPr lang="en-US" dirty="0" smtClean="0"/>
              <a:t>Thank you,</a:t>
            </a:r>
            <a:br>
              <a:rPr lang="en-US" dirty="0" smtClean="0"/>
            </a:br>
            <a:r>
              <a:rPr lang="en-US" dirty="0"/>
              <a:t/>
            </a:r>
            <a:br>
              <a:rPr lang="en-US" dirty="0"/>
            </a:br>
            <a:r>
              <a:rPr lang="en-US" dirty="0" smtClean="0"/>
              <a:t>Questions?</a:t>
            </a:r>
            <a:endParaRPr lang="en-US" dirty="0"/>
          </a:p>
        </p:txBody>
      </p:sp>
      <p:sp>
        <p:nvSpPr>
          <p:cNvPr id="3" name="Subtitle 2"/>
          <p:cNvSpPr>
            <a:spLocks noGrp="1"/>
          </p:cNvSpPr>
          <p:nvPr>
            <p:ph type="subTitle" idx="1"/>
          </p:nvPr>
        </p:nvSpPr>
        <p:spPr>
          <a:xfrm>
            <a:off x="152400" y="1447800"/>
            <a:ext cx="8686800" cy="5181600"/>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smtClean="0"/>
          </a:p>
        </p:txBody>
      </p:sp>
      <p:sp>
        <p:nvSpPr>
          <p:cNvPr id="4" name="Footer Placeholder 3"/>
          <p:cNvSpPr>
            <a:spLocks noGrp="1"/>
          </p:cNvSpPr>
          <p:nvPr>
            <p:ph type="ftr" sz="quarter" idx="11"/>
          </p:nvPr>
        </p:nvSpPr>
        <p:spPr>
          <a:xfrm>
            <a:off x="5769429" y="6492875"/>
            <a:ext cx="3352800" cy="365125"/>
          </a:xfrm>
        </p:spPr>
        <p:txBody>
          <a:bodyPr/>
          <a:lstStyle/>
          <a:p>
            <a:r>
              <a:rPr lang="en-US" dirty="0" smtClean="0">
                <a:solidFill>
                  <a:srgbClr val="EEECE1">
                    <a:shade val="90000"/>
                  </a:srgbClr>
                </a:solidFill>
              </a:rPr>
              <a:t>Speaker: </a:t>
            </a:r>
            <a:r>
              <a:rPr lang="en-US" dirty="0" err="1">
                <a:solidFill>
                  <a:srgbClr val="EEECE1">
                    <a:shade val="90000"/>
                  </a:srgbClr>
                </a:solidFill>
              </a:rPr>
              <a:t>Omonayo</a:t>
            </a:r>
            <a:r>
              <a:rPr lang="en-US" dirty="0">
                <a:solidFill>
                  <a:srgbClr val="EEECE1">
                    <a:shade val="90000"/>
                  </a:srgbClr>
                </a:solidFill>
              </a:rPr>
              <a:t> </a:t>
            </a:r>
            <a:r>
              <a:rPr lang="en-US" dirty="0" err="1">
                <a:solidFill>
                  <a:srgbClr val="EEECE1">
                    <a:shade val="90000"/>
                  </a:srgbClr>
                </a:solidFill>
              </a:rPr>
              <a:t>Bolufawi</a:t>
            </a:r>
            <a:endParaRPr lang="en-US" dirty="0">
              <a:solidFill>
                <a:srgbClr val="EEECE1">
                  <a:shade val="90000"/>
                </a:srgbClr>
              </a:solidFill>
            </a:endParaRPr>
          </a:p>
        </p:txBody>
      </p:sp>
      <p:sp>
        <p:nvSpPr>
          <p:cNvPr id="6" name="Slide Number Placeholder 5"/>
          <p:cNvSpPr>
            <a:spLocks noGrp="1"/>
          </p:cNvSpPr>
          <p:nvPr>
            <p:ph type="sldNum" sz="quarter" idx="12"/>
          </p:nvPr>
        </p:nvSpPr>
        <p:spPr/>
        <p:txBody>
          <a:bodyPr/>
          <a:lstStyle/>
          <a:p>
            <a:fld id="{95683250-CABC-4D2E-9FB9-ECB5D16CF900}" type="slidenum">
              <a:rPr lang="en-US" smtClean="0">
                <a:solidFill>
                  <a:srgbClr val="EEECE1">
                    <a:shade val="90000"/>
                  </a:srgbClr>
                </a:solidFill>
              </a:rPr>
              <a:pPr/>
              <a:t>44</a:t>
            </a:fld>
            <a:endParaRPr lang="en-US">
              <a:solidFill>
                <a:srgbClr val="EEECE1">
                  <a:shade val="90000"/>
                </a:srgbClr>
              </a:solidFill>
            </a:endParaRPr>
          </a:p>
        </p:txBody>
      </p:sp>
    </p:spTree>
    <p:extLst>
      <p:ext uri="{BB962C8B-B14F-4D97-AF65-F5344CB8AC3E}">
        <p14:creationId xmlns:p14="http://schemas.microsoft.com/office/powerpoint/2010/main" val="369739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Summary</a:t>
            </a:r>
            <a:endParaRPr lang="en-US" dirty="0"/>
          </a:p>
        </p:txBody>
      </p:sp>
      <p:sp>
        <p:nvSpPr>
          <p:cNvPr id="3" name="Subtitle 2"/>
          <p:cNvSpPr>
            <a:spLocks noGrp="1"/>
          </p:cNvSpPr>
          <p:nvPr>
            <p:ph type="subTitle" idx="1"/>
          </p:nvPr>
        </p:nvSpPr>
        <p:spPr>
          <a:xfrm>
            <a:off x="228600" y="1447800"/>
            <a:ext cx="8686800" cy="5181600"/>
          </a:xfrm>
        </p:spPr>
        <p:txBody>
          <a:bodyPr>
            <a:normAutofit fontScale="92500" lnSpcReduction="10000"/>
          </a:bodyPr>
          <a:lstStyle/>
          <a:p>
            <a:pPr marL="457200" indent="-457200" algn="l">
              <a:buFont typeface="Arial"/>
              <a:buChar char="•"/>
            </a:pPr>
            <a:r>
              <a:rPr lang="en-US" dirty="0"/>
              <a:t>The Radar System for Oil Spill Analysis is a multi-year design project </a:t>
            </a:r>
          </a:p>
          <a:p>
            <a:pPr marL="457200" indent="-457200" algn="l">
              <a:buFont typeface="Arial"/>
              <a:buChar char="•"/>
            </a:pPr>
            <a:r>
              <a:rPr lang="en-US" dirty="0" smtClean="0"/>
              <a:t>The team will create a vertically </a:t>
            </a:r>
            <a:r>
              <a:rPr lang="en-US" dirty="0"/>
              <a:t>actuated Radar System operating in C-band </a:t>
            </a:r>
            <a:r>
              <a:rPr lang="en-US" dirty="0" smtClean="0"/>
              <a:t>to </a:t>
            </a:r>
            <a:r>
              <a:rPr lang="en-US" dirty="0"/>
              <a:t>the study of Bragg scattering and Synthetic Aperture Radar (SAR)</a:t>
            </a:r>
            <a:r>
              <a:rPr lang="en-US" dirty="0" smtClean="0"/>
              <a:t>.</a:t>
            </a:r>
          </a:p>
          <a:p>
            <a:pPr marL="457200" indent="-457200" algn="l">
              <a:buFont typeface="Arial"/>
              <a:buChar char="•"/>
            </a:pPr>
            <a:r>
              <a:rPr lang="en-US" dirty="0"/>
              <a:t>T</a:t>
            </a:r>
            <a:r>
              <a:rPr lang="en-US" dirty="0" smtClean="0"/>
              <a:t>he </a:t>
            </a:r>
            <a:r>
              <a:rPr lang="en-US" dirty="0"/>
              <a:t>long-term goal of the system is to detect and quantify crude oil on the surface of simulated sea-state conditions </a:t>
            </a:r>
            <a:endParaRPr lang="en-US" dirty="0" smtClean="0"/>
          </a:p>
          <a:p>
            <a:pPr marL="457200" indent="-457200" algn="l">
              <a:buFont typeface="Arial"/>
              <a:buChar char="•"/>
            </a:pPr>
            <a:r>
              <a:rPr lang="en-US" dirty="0" smtClean="0"/>
              <a:t>Extensive research </a:t>
            </a:r>
            <a:r>
              <a:rPr lang="en-US" dirty="0"/>
              <a:t>and testing will need to be done before reaching this </a:t>
            </a:r>
            <a:r>
              <a:rPr lang="en-US" dirty="0" smtClean="0"/>
              <a:t>point</a:t>
            </a:r>
          </a:p>
          <a:p>
            <a:pPr marL="457200" indent="-457200" algn="l">
              <a:buFont typeface="Arial"/>
              <a:buChar char="•"/>
            </a:pPr>
            <a:r>
              <a:rPr lang="en-US" dirty="0" smtClean="0"/>
              <a:t> </a:t>
            </a:r>
            <a:r>
              <a:rPr lang="en-US" dirty="0"/>
              <a:t>With the success of this project comes the potential for Florida State University’s EOAS Department to found a new area of research in the study of Synthetic Aperture Radar and Bragg scattering.</a:t>
            </a:r>
            <a:r>
              <a:rPr lang="en-US" b="1" dirty="0"/>
              <a:t/>
            </a:r>
            <a:br>
              <a:rPr lang="en-US" b="1" dirty="0"/>
            </a:br>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5</a:t>
            </a:fld>
            <a:endParaRPr lang="en-US"/>
          </a:p>
        </p:txBody>
      </p:sp>
    </p:spTree>
    <p:extLst>
      <p:ext uri="{BB962C8B-B14F-4D97-AF65-F5344CB8AC3E}">
        <p14:creationId xmlns:p14="http://schemas.microsoft.com/office/powerpoint/2010/main" val="71306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Expected End Product</a:t>
            </a:r>
            <a:endParaRPr lang="en-US" dirty="0"/>
          </a:p>
        </p:txBody>
      </p:sp>
      <p:sp>
        <p:nvSpPr>
          <p:cNvPr id="3" name="Subtitle 2"/>
          <p:cNvSpPr>
            <a:spLocks noGrp="1"/>
          </p:cNvSpPr>
          <p:nvPr>
            <p:ph type="subTitle" idx="1"/>
          </p:nvPr>
        </p:nvSpPr>
        <p:spPr>
          <a:xfrm>
            <a:off x="228600" y="1447800"/>
            <a:ext cx="8553450" cy="4876800"/>
          </a:xfrm>
        </p:spPr>
        <p:txBody>
          <a:bodyPr>
            <a:normAutofit fontScale="92500" lnSpcReduction="10000"/>
          </a:bodyPr>
          <a:lstStyle/>
          <a:p>
            <a:pPr marL="457200" indent="-457200" algn="l">
              <a:buFont typeface="Arial"/>
              <a:buChar char="•"/>
            </a:pPr>
            <a:r>
              <a:rPr lang="en-US" dirty="0"/>
              <a:t>M</a:t>
            </a:r>
            <a:r>
              <a:rPr lang="en-US" dirty="0" smtClean="0"/>
              <a:t>echanically </a:t>
            </a:r>
            <a:r>
              <a:rPr lang="en-US" dirty="0"/>
              <a:t>control independent Dual Polarity Dish antennae (transmitter and receiver</a:t>
            </a:r>
            <a:r>
              <a:rPr lang="en-US" dirty="0" smtClean="0"/>
              <a:t>)</a:t>
            </a:r>
          </a:p>
          <a:p>
            <a:pPr marL="457200" indent="-457200" algn="l">
              <a:buFont typeface="Arial"/>
              <a:buChar char="•"/>
            </a:pPr>
            <a:r>
              <a:rPr lang="en-US" dirty="0"/>
              <a:t>A</a:t>
            </a:r>
            <a:r>
              <a:rPr lang="en-US" dirty="0" smtClean="0"/>
              <a:t>ccurately </a:t>
            </a:r>
            <a:r>
              <a:rPr lang="en-US" dirty="0"/>
              <a:t>capture at least 50% of the transmitted signal in a portable, </a:t>
            </a:r>
            <a:r>
              <a:rPr lang="en-US" dirty="0" smtClean="0"/>
              <a:t>wave pool using </a:t>
            </a:r>
            <a:r>
              <a:rPr lang="en-US" dirty="0"/>
              <a:t>an aiming </a:t>
            </a:r>
            <a:r>
              <a:rPr lang="en-US" dirty="0" smtClean="0"/>
              <a:t>device</a:t>
            </a:r>
          </a:p>
          <a:p>
            <a:pPr marL="457200" indent="-457200" algn="l">
              <a:buFont typeface="Arial"/>
              <a:buChar char="•"/>
            </a:pPr>
            <a:r>
              <a:rPr lang="en-US" dirty="0" smtClean="0"/>
              <a:t>The </a:t>
            </a:r>
            <a:r>
              <a:rPr lang="en-US" dirty="0"/>
              <a:t>antennae are </a:t>
            </a:r>
            <a:r>
              <a:rPr lang="en-US" dirty="0" smtClean="0"/>
              <a:t>to be </a:t>
            </a:r>
            <a:r>
              <a:rPr lang="en-US" dirty="0"/>
              <a:t>mounted and controlled independently (vertical actuation) by an intuitive mechanical interface in order to properly and accurately align the dishes to a degree in which the sponsors have </a:t>
            </a:r>
            <a:r>
              <a:rPr lang="en-US" dirty="0" smtClean="0"/>
              <a:t>specified</a:t>
            </a:r>
          </a:p>
          <a:p>
            <a:pPr marL="457200" indent="-457200" algn="l">
              <a:buFont typeface="Arial"/>
              <a:buChar char="•"/>
            </a:pPr>
            <a:r>
              <a:rPr lang="en-US" dirty="0" smtClean="0"/>
              <a:t>Wave generator should create </a:t>
            </a:r>
            <a:r>
              <a:rPr lang="en-US" dirty="0"/>
              <a:t>2.8cm gravity style </a:t>
            </a:r>
            <a:r>
              <a:rPr lang="en-US" dirty="0" smtClean="0"/>
              <a:t>waves</a:t>
            </a:r>
          </a:p>
          <a:p>
            <a:pPr marL="457200" indent="-457200" algn="l">
              <a:buFont typeface="Arial"/>
              <a:buChar char="•"/>
            </a:pPr>
            <a:r>
              <a:rPr lang="en-US" dirty="0" smtClean="0"/>
              <a:t>The </a:t>
            </a:r>
            <a:r>
              <a:rPr lang="en-US" dirty="0"/>
              <a:t>circuitry </a:t>
            </a:r>
            <a:r>
              <a:rPr lang="en-US" dirty="0" smtClean="0"/>
              <a:t>will be portable </a:t>
            </a:r>
            <a:r>
              <a:rPr lang="en-US" dirty="0"/>
              <a:t>and </a:t>
            </a:r>
            <a:r>
              <a:rPr lang="en-US" dirty="0" smtClean="0"/>
              <a:t>weatherproof</a:t>
            </a:r>
          </a:p>
          <a:p>
            <a:pPr marL="457200" indent="-457200" algn="l">
              <a:buFont typeface="Arial"/>
              <a:buChar char="•"/>
            </a:pPr>
            <a:r>
              <a:rPr lang="en-US" dirty="0" smtClean="0"/>
              <a:t>A </a:t>
            </a:r>
            <a:r>
              <a:rPr lang="en-US" dirty="0"/>
              <a:t>graphical user interface (GUI) will be used to run experiments that sample the C-band electromagnetic wave-front’s scattering from the return </a:t>
            </a:r>
            <a:r>
              <a:rPr lang="en-US" dirty="0" smtClean="0"/>
              <a:t>signal</a:t>
            </a:r>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sp>
        <p:nvSpPr>
          <p:cNvPr id="8" name="Slide Number Placeholder 7"/>
          <p:cNvSpPr>
            <a:spLocks noGrp="1"/>
          </p:cNvSpPr>
          <p:nvPr>
            <p:ph type="sldNum" sz="quarter" idx="12"/>
          </p:nvPr>
        </p:nvSpPr>
        <p:spPr/>
        <p:txBody>
          <a:bodyPr/>
          <a:lstStyle/>
          <a:p>
            <a:fld id="{95683250-CABC-4D2E-9FB9-ECB5D16CF900}" type="slidenum">
              <a:rPr lang="en-US" smtClean="0"/>
              <a:t>6</a:t>
            </a:fld>
            <a:endParaRPr lang="en-US"/>
          </a:p>
        </p:txBody>
      </p:sp>
    </p:spTree>
    <p:extLst>
      <p:ext uri="{BB962C8B-B14F-4D97-AF65-F5344CB8AC3E}">
        <p14:creationId xmlns:p14="http://schemas.microsoft.com/office/powerpoint/2010/main" val="1528556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Overall Block Diagram</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7</a:t>
            </a:fld>
            <a:endParaRPr lang="en-US"/>
          </a:p>
        </p:txBody>
      </p:sp>
      <p:sp>
        <p:nvSpPr>
          <p:cNvPr id="6"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pic>
        <p:nvPicPr>
          <p:cNvPr id="19" name="Picture 18" descr="block diagram.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600200"/>
            <a:ext cx="6806207" cy="4622800"/>
          </a:xfrm>
          <a:prstGeom prst="rect">
            <a:avLst/>
          </a:prstGeom>
        </p:spPr>
      </p:pic>
    </p:spTree>
    <p:extLst>
      <p:ext uri="{BB962C8B-B14F-4D97-AF65-F5344CB8AC3E}">
        <p14:creationId xmlns:p14="http://schemas.microsoft.com/office/powerpoint/2010/main" val="3494725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4419600" cy="5181600"/>
          </a:xfrm>
        </p:spPr>
        <p:txBody>
          <a:bodyPr>
            <a:normAutofit/>
          </a:bodyPr>
          <a:lstStyle/>
          <a:p>
            <a:pPr marL="457200" indent="-457200" algn="l">
              <a:buFont typeface="Arial" panose="020B0604020202020204" pitchFamily="34" charset="0"/>
              <a:buChar char="•"/>
            </a:pPr>
            <a:r>
              <a:rPr lang="en-US" sz="2500" dirty="0"/>
              <a:t>The design for the linear actuator has been proposed and parts have been obtained </a:t>
            </a:r>
            <a:endParaRPr lang="en-US" sz="2500" dirty="0" smtClean="0"/>
          </a:p>
          <a:p>
            <a:pPr marL="457200" indent="-457200" algn="l">
              <a:buFont typeface="Arial" panose="020B0604020202020204" pitchFamily="34" charset="0"/>
              <a:buChar char="•"/>
            </a:pPr>
            <a:r>
              <a:rPr lang="en-US" sz="2400" dirty="0"/>
              <a:t>The </a:t>
            </a:r>
            <a:r>
              <a:rPr lang="en-US" sz="2400" dirty="0" err="1"/>
              <a:t>Pololu</a:t>
            </a:r>
            <a:r>
              <a:rPr lang="en-US" sz="2400" dirty="0"/>
              <a:t> </a:t>
            </a:r>
            <a:r>
              <a:rPr lang="en-US" sz="2400" dirty="0" err="1"/>
              <a:t>jrk</a:t>
            </a:r>
            <a:r>
              <a:rPr lang="en-US" sz="2400" dirty="0"/>
              <a:t> 12v3 </a:t>
            </a:r>
            <a:r>
              <a:rPr lang="en-US" sz="2400" dirty="0" err="1"/>
              <a:t>Arduino</a:t>
            </a:r>
            <a:r>
              <a:rPr lang="en-US" sz="2400" dirty="0"/>
              <a:t> Board were chosen to control the arm based off of last year’s </a:t>
            </a:r>
            <a:r>
              <a:rPr lang="en-US" sz="2400" dirty="0" smtClean="0"/>
              <a:t>calculations</a:t>
            </a:r>
          </a:p>
          <a:p>
            <a:pPr marL="457200" indent="-457200" algn="l">
              <a:buFont typeface="Arial" panose="020B0604020202020204" pitchFamily="34" charset="0"/>
              <a:buChar char="•"/>
            </a:pPr>
            <a:r>
              <a:rPr lang="en-US" sz="2500" dirty="0" smtClean="0"/>
              <a:t>The </a:t>
            </a:r>
            <a:r>
              <a:rPr lang="en-US" sz="2500" dirty="0"/>
              <a:t>electrical components of the linear actuator must be protected from the outdoor </a:t>
            </a:r>
            <a:r>
              <a:rPr lang="en-US" sz="2500" dirty="0" smtClean="0"/>
              <a:t>environment</a:t>
            </a:r>
          </a:p>
          <a:p>
            <a:pPr marL="457200" indent="-457200" algn="l">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95683250-CABC-4D2E-9FB9-ECB5D16CF900}" type="slidenum">
              <a:rPr lang="en-US" smtClean="0"/>
              <a:t>8</a:t>
            </a:fld>
            <a:endParaRPr lang="en-US"/>
          </a:p>
        </p:txBody>
      </p:sp>
      <p:sp>
        <p:nvSpPr>
          <p:cNvPr id="8" name="Footer Placeholder 3"/>
          <p:cNvSpPr>
            <a:spLocks noGrp="1"/>
          </p:cNvSpPr>
          <p:nvPr>
            <p:ph type="ftr" sz="quarter" idx="11"/>
          </p:nvPr>
        </p:nvSpPr>
        <p:spPr>
          <a:xfrm>
            <a:off x="5769429" y="6492875"/>
            <a:ext cx="3352800" cy="365125"/>
          </a:xfrm>
        </p:spPr>
        <p:txBody>
          <a:bodyPr/>
          <a:lstStyle/>
          <a:p>
            <a:r>
              <a:rPr lang="en-US" smtClean="0"/>
              <a:t>Speaker: Eva Ulibarri</a:t>
            </a:r>
            <a:endParaRPr lang="en-US" dirty="0"/>
          </a:p>
        </p:txBody>
      </p:sp>
      <p:pic>
        <p:nvPicPr>
          <p:cNvPr id="11" name="Picture 10" descr="block.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447800"/>
            <a:ext cx="2696452" cy="4400460"/>
          </a:xfrm>
          <a:prstGeom prst="rect">
            <a:avLst/>
          </a:prstGeom>
        </p:spPr>
      </p:pic>
    </p:spTree>
    <p:extLst>
      <p:ext uri="{BB962C8B-B14F-4D97-AF65-F5344CB8AC3E}">
        <p14:creationId xmlns:p14="http://schemas.microsoft.com/office/powerpoint/2010/main" val="852948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8686800" cy="4953000"/>
          </a:xfrm>
        </p:spPr>
        <p:txBody>
          <a:bodyPr>
            <a:normAutofit/>
          </a:bodyPr>
          <a:lstStyle/>
          <a:p>
            <a:pPr marL="457200" indent="-457200" algn="l">
              <a:buFont typeface="Arial"/>
              <a:buChar char="•"/>
            </a:pPr>
            <a:r>
              <a:rPr lang="en-US" dirty="0"/>
              <a:t>The team </a:t>
            </a:r>
            <a:r>
              <a:rPr lang="en-US" dirty="0" smtClean="0"/>
              <a:t>needs </a:t>
            </a:r>
            <a:r>
              <a:rPr lang="en-US" dirty="0"/>
              <a:t>to assemble  the antennas to the side arm and </a:t>
            </a:r>
            <a:r>
              <a:rPr lang="en-US" dirty="0" smtClean="0"/>
              <a:t>modify the </a:t>
            </a:r>
            <a:r>
              <a:rPr lang="en-US" dirty="0"/>
              <a:t>code for the electric component</a:t>
            </a:r>
          </a:p>
          <a:p>
            <a:pPr marL="457200" indent="-457200" algn="l">
              <a:buFont typeface="Arial"/>
              <a:buChar char="•"/>
            </a:pPr>
            <a:endParaRPr lang="en-US" dirty="0" smtClean="0"/>
          </a:p>
          <a:p>
            <a:pPr marL="457200" indent="-457200" algn="l">
              <a:buFont typeface="Arial"/>
              <a:buChar char="•"/>
            </a:pPr>
            <a:r>
              <a:rPr lang="en-US" dirty="0" smtClean="0"/>
              <a:t>The </a:t>
            </a:r>
            <a:r>
              <a:rPr lang="en-US" dirty="0"/>
              <a:t>Antenna Motion Control system will meet the following requirements</a:t>
            </a:r>
            <a:r>
              <a:rPr lang="en-US" dirty="0" smtClean="0"/>
              <a:t>:</a:t>
            </a:r>
            <a:endParaRPr lang="en-US" dirty="0"/>
          </a:p>
          <a:p>
            <a:pPr marL="514350" lvl="0" indent="-514350" algn="l">
              <a:buFont typeface="+mj-lt"/>
              <a:buAutoNum type="arabicPeriod"/>
            </a:pPr>
            <a:r>
              <a:rPr lang="en-US" dirty="0"/>
              <a:t>The motion of the radar and antenna must have a 30 degree range of motion. </a:t>
            </a:r>
          </a:p>
          <a:p>
            <a:pPr marL="514350" lvl="0" indent="-514350" algn="l">
              <a:buFont typeface="+mj-lt"/>
              <a:buAutoNum type="arabicPeriod"/>
            </a:pPr>
            <a:r>
              <a:rPr lang="en-US" dirty="0"/>
              <a:t>The desired angle of the antennas will be controlled in the GUI.</a:t>
            </a:r>
          </a:p>
          <a:p>
            <a:pPr marL="514350" lvl="0" indent="-514350" algn="l">
              <a:buFont typeface="+mj-lt"/>
              <a:buAutoNum type="arabicPeriod"/>
            </a:pPr>
            <a:r>
              <a:rPr lang="en-US" dirty="0"/>
              <a:t>The system must be protected from the environment.</a:t>
            </a:r>
          </a:p>
          <a:p>
            <a:pPr marL="514350" lvl="0" indent="-514350" algn="l">
              <a:buFont typeface="+mj-lt"/>
              <a:buAutoNum type="arabicPeriod"/>
            </a:pPr>
            <a:r>
              <a:rPr lang="en-US" dirty="0"/>
              <a:t>The antennas must target the wave pool. </a:t>
            </a:r>
          </a:p>
          <a:p>
            <a:pPr marL="457200" indent="-457200" algn="l">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95683250-CABC-4D2E-9FB9-ECB5D16CF900}" type="slidenum">
              <a:rPr lang="en-US" smtClean="0"/>
              <a:t>9</a:t>
            </a:fld>
            <a:endParaRPr lang="en-US"/>
          </a:p>
        </p:txBody>
      </p:sp>
      <p:sp>
        <p:nvSpPr>
          <p:cNvPr id="6" name="Footer Placeholder 3"/>
          <p:cNvSpPr>
            <a:spLocks noGrp="1"/>
          </p:cNvSpPr>
          <p:nvPr>
            <p:ph type="ftr" sz="quarter" idx="11"/>
          </p:nvPr>
        </p:nvSpPr>
        <p:spPr>
          <a:xfrm>
            <a:off x="5791200" y="6473065"/>
            <a:ext cx="3352800" cy="365125"/>
          </a:xfrm>
        </p:spPr>
        <p:txBody>
          <a:bodyPr/>
          <a:lstStyle/>
          <a:p>
            <a:r>
              <a:rPr lang="en-US" smtClean="0"/>
              <a:t>Speaker: Eva Ulibarri</a:t>
            </a:r>
            <a:endParaRPr lang="en-US" dirty="0"/>
          </a:p>
        </p:txBody>
      </p:sp>
    </p:spTree>
    <p:extLst>
      <p:ext uri="{BB962C8B-B14F-4D97-AF65-F5344CB8AC3E}">
        <p14:creationId xmlns:p14="http://schemas.microsoft.com/office/powerpoint/2010/main" val="2952970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1519</TotalTime>
  <Words>2484</Words>
  <Application>Microsoft Office PowerPoint</Application>
  <PresentationFormat>On-screen Show (4:3)</PresentationFormat>
  <Paragraphs>533</Paragraphs>
  <Slides>44</Slides>
  <Notes>27</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Flow</vt:lpstr>
      <vt:lpstr>1_Flow</vt:lpstr>
      <vt:lpstr>2_Flow</vt:lpstr>
      <vt:lpstr>EEL 4911C Senior Design: E3 Oil Spill Radar Project</vt:lpstr>
      <vt:lpstr>The Design Team</vt:lpstr>
      <vt:lpstr>The Design Team</vt:lpstr>
      <vt:lpstr>Team Sponsors</vt:lpstr>
      <vt:lpstr>Summary</vt:lpstr>
      <vt:lpstr>Expected End Product</vt:lpstr>
      <vt:lpstr>Overall Block Diagram</vt:lpstr>
      <vt:lpstr>Linear Actuator</vt:lpstr>
      <vt:lpstr>Linear Actuator</vt:lpstr>
      <vt:lpstr>Linear Actuator</vt:lpstr>
      <vt:lpstr>Wave Generator</vt:lpstr>
      <vt:lpstr>Wave Generator</vt:lpstr>
      <vt:lpstr>Water Proof Case</vt:lpstr>
      <vt:lpstr>Water Proof Case</vt:lpstr>
      <vt:lpstr>Water Proof Case</vt:lpstr>
      <vt:lpstr>Programming</vt:lpstr>
      <vt:lpstr>Programming</vt:lpstr>
      <vt:lpstr>Programming</vt:lpstr>
      <vt:lpstr>Programming</vt:lpstr>
      <vt:lpstr>Programming</vt:lpstr>
      <vt:lpstr>Statement of Work</vt:lpstr>
      <vt:lpstr>Raspberry Pi Accessibility</vt:lpstr>
      <vt:lpstr>Raspberry Pi Accessibility</vt:lpstr>
      <vt:lpstr>GUI Programming</vt:lpstr>
      <vt:lpstr>GUI Programming</vt:lpstr>
      <vt:lpstr>GUI Programming</vt:lpstr>
      <vt:lpstr>Antenna Motion Control</vt:lpstr>
      <vt:lpstr>Antenna Motion Control</vt:lpstr>
      <vt:lpstr>Wave Generator Motion Control</vt:lpstr>
      <vt:lpstr>Weatherproof Component Case</vt:lpstr>
      <vt:lpstr>Weatherproof Component Case</vt:lpstr>
      <vt:lpstr>Test Plan</vt:lpstr>
      <vt:lpstr>Risk Assessment</vt:lpstr>
      <vt:lpstr>PowerPoint Presentation</vt:lpstr>
      <vt:lpstr>PowerPoint Presentation</vt:lpstr>
      <vt:lpstr>PowerPoint Presentation</vt:lpstr>
      <vt:lpstr>PowerPoint Presentation</vt:lpstr>
      <vt:lpstr>Gantt </vt:lpstr>
      <vt:lpstr>PowerPoint Presentation</vt:lpstr>
      <vt:lpstr>PowerPoint Presentation</vt:lpstr>
      <vt:lpstr>Responsibility </vt:lpstr>
      <vt:lpstr> </vt:lpstr>
      <vt:lpstr>PowerPoint Presentation</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 4911C Senior Design: E3 Oil Spill Radar Project</dc:title>
  <dc:creator>steph.anderson19@yahoo.com</dc:creator>
  <cp:lastModifiedBy>steph.anderson19@yahoo.com</cp:lastModifiedBy>
  <cp:revision>38</cp:revision>
  <dcterms:created xsi:type="dcterms:W3CDTF">2014-09-25T00:56:23Z</dcterms:created>
  <dcterms:modified xsi:type="dcterms:W3CDTF">2014-10-27T01:51:42Z</dcterms:modified>
</cp:coreProperties>
</file>