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83" r:id="rId2"/>
    <p:sldId id="257" r:id="rId3"/>
    <p:sldId id="261" r:id="rId4"/>
    <p:sldId id="321" r:id="rId5"/>
    <p:sldId id="280" r:id="rId6"/>
    <p:sldId id="262" r:id="rId7"/>
    <p:sldId id="285" r:id="rId8"/>
    <p:sldId id="282" r:id="rId9"/>
    <p:sldId id="286" r:id="rId10"/>
    <p:sldId id="291" r:id="rId11"/>
    <p:sldId id="296" r:id="rId12"/>
    <p:sldId id="319" r:id="rId13"/>
    <p:sldId id="322" r:id="rId14"/>
    <p:sldId id="323" r:id="rId15"/>
    <p:sldId id="324" r:id="rId16"/>
    <p:sldId id="325" r:id="rId17"/>
    <p:sldId id="326" r:id="rId18"/>
    <p:sldId id="327" r:id="rId19"/>
    <p:sldId id="340" r:id="rId20"/>
    <p:sldId id="341" r:id="rId21"/>
    <p:sldId id="342" r:id="rId22"/>
    <p:sldId id="343" r:id="rId23"/>
    <p:sldId id="344" r:id="rId24"/>
    <p:sldId id="350" r:id="rId25"/>
    <p:sldId id="352" r:id="rId26"/>
    <p:sldId id="356" r:id="rId27"/>
    <p:sldId id="353" r:id="rId28"/>
    <p:sldId id="328" r:id="rId29"/>
    <p:sldId id="329" r:id="rId30"/>
    <p:sldId id="330" r:id="rId31"/>
    <p:sldId id="355" r:id="rId32"/>
    <p:sldId id="332" r:id="rId33"/>
    <p:sldId id="333" r:id="rId34"/>
    <p:sldId id="334" r:id="rId35"/>
    <p:sldId id="335" r:id="rId36"/>
    <p:sldId id="336" r:id="rId37"/>
    <p:sldId id="33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271" autoAdjust="0"/>
    <p:restoredTop sz="94669" autoAdjust="0"/>
  </p:normalViewPr>
  <p:slideViewPr>
    <p:cSldViewPr>
      <p:cViewPr>
        <p:scale>
          <a:sx n="80" d="100"/>
          <a:sy n="80" d="100"/>
        </p:scale>
        <p:origin x="-29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E3 Oil Spill Radar</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685FD-7E83-426F-98A9-80A5AF307CEF}" type="datetimeFigureOut">
              <a:rPr lang="en-US" smtClean="0"/>
              <a:t>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Stephanie, Eva, Joel, Omonayo</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8CD83-7C07-49D0-97E1-197D4B8843D3}" type="slidenum">
              <a:rPr lang="en-US" smtClean="0"/>
              <a:t>‹#›</a:t>
            </a:fld>
            <a:endParaRPr lang="en-US"/>
          </a:p>
        </p:txBody>
      </p:sp>
    </p:spTree>
    <p:extLst>
      <p:ext uri="{BB962C8B-B14F-4D97-AF65-F5344CB8AC3E}">
        <p14:creationId xmlns:p14="http://schemas.microsoft.com/office/powerpoint/2010/main" val="595766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E3 Oil Spill Radar</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9842-9564-4A45-B6E7-29529541C7D1}" type="datetimeFigureOut">
              <a:rPr lang="en-US" smtClean="0"/>
              <a:t>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Stephanie, Eva, Joel, Omonayo</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8D898-70D6-4293-ABE6-24CBE255671F}" type="slidenum">
              <a:rPr lang="en-US" smtClean="0"/>
              <a:t>‹#›</a:t>
            </a:fld>
            <a:endParaRPr lang="en-US"/>
          </a:p>
        </p:txBody>
      </p:sp>
    </p:spTree>
    <p:extLst>
      <p:ext uri="{BB962C8B-B14F-4D97-AF65-F5344CB8AC3E}">
        <p14:creationId xmlns:p14="http://schemas.microsoft.com/office/powerpoint/2010/main" val="7718838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14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15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16</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17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20</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21</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6</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8</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10</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265357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11</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0E13F2-5FCD-471A-B305-D9DD2BE80D3B}" type="datetime1">
              <a:rPr lang="en-US" smtClean="0"/>
              <a:t>2/8/15</a:t>
            </a:fld>
            <a:endParaRPr lang="en-US"/>
          </a:p>
        </p:txBody>
      </p:sp>
      <p:sp>
        <p:nvSpPr>
          <p:cNvPr id="19" name="Footer Placeholder 18"/>
          <p:cNvSpPr>
            <a:spLocks noGrp="1"/>
          </p:cNvSpPr>
          <p:nvPr>
            <p:ph type="ftr" sz="quarter" idx="11"/>
          </p:nvPr>
        </p:nvSpPr>
        <p:spPr/>
        <p:txBody>
          <a:bodyPr/>
          <a:lstStyle/>
          <a:p>
            <a:r>
              <a:rPr lang="en-US" smtClean="0"/>
              <a:t>Speaker:</a:t>
            </a:r>
            <a:endParaRPr lang="en-US"/>
          </a:p>
        </p:txBody>
      </p:sp>
      <p:sp>
        <p:nvSpPr>
          <p:cNvPr id="27" name="Slide Number Placeholder 2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DF0F15-4F44-4504-91FC-E8A8D82BD5CC}" type="datetime1">
              <a:rPr lang="en-US" smtClean="0"/>
              <a:t>2/8/15</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CB7CA-6231-43C2-A23A-72A285945979}" type="datetime1">
              <a:rPr lang="en-US" smtClean="0"/>
              <a:t>2/8/15</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F419D-EB50-4E2F-879E-CC0C0B674877}" type="datetime1">
              <a:rPr lang="en-US" smtClean="0"/>
              <a:t>2/8/15</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CCF5E-2F9A-4786-8494-B9AA2482F849}" type="datetime1">
              <a:rPr lang="en-US" smtClean="0"/>
              <a:t>2/8/15</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5C9D-2A9B-4A0B-9233-C4A97E6825EF}" type="datetime1">
              <a:rPr lang="en-US" smtClean="0"/>
              <a:t>2/8/15</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DF7FC1-6EEC-4639-849E-F2871275D9AE}" type="datetime1">
              <a:rPr lang="en-US" smtClean="0"/>
              <a:t>2/8/15</a:t>
            </a:fld>
            <a:endParaRPr lang="en-US"/>
          </a:p>
        </p:txBody>
      </p:sp>
      <p:sp>
        <p:nvSpPr>
          <p:cNvPr id="8" name="Footer Placeholder 7"/>
          <p:cNvSpPr>
            <a:spLocks noGrp="1"/>
          </p:cNvSpPr>
          <p:nvPr>
            <p:ph type="ftr" sz="quarter" idx="11"/>
          </p:nvPr>
        </p:nvSpPr>
        <p:spPr/>
        <p:txBody>
          <a:bodyPr/>
          <a:lstStyle/>
          <a:p>
            <a:r>
              <a:rPr lang="en-US" smtClean="0"/>
              <a:t>Speaker:</a:t>
            </a:r>
            <a:endParaRPr lang="en-US"/>
          </a:p>
        </p:txBody>
      </p:sp>
      <p:sp>
        <p:nvSpPr>
          <p:cNvPr id="9" name="Slide Number Placeholder 8"/>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E721DC-D3E2-41CA-B211-73A5C66ED179}" type="datetime1">
              <a:rPr lang="en-US" smtClean="0"/>
              <a:t>2/8/15</a:t>
            </a:fld>
            <a:endParaRPr lang="en-US"/>
          </a:p>
        </p:txBody>
      </p:sp>
      <p:sp>
        <p:nvSpPr>
          <p:cNvPr id="4" name="Footer Placeholder 3"/>
          <p:cNvSpPr>
            <a:spLocks noGrp="1"/>
          </p:cNvSpPr>
          <p:nvPr>
            <p:ph type="ftr" sz="quarter" idx="11"/>
          </p:nvPr>
        </p:nvSpPr>
        <p:spPr/>
        <p:txBody>
          <a:bodyPr/>
          <a:lstStyle/>
          <a:p>
            <a:r>
              <a:rPr lang="en-US" smtClean="0"/>
              <a:t>Speaker:</a:t>
            </a:r>
            <a:endParaRPr lang="en-US"/>
          </a:p>
        </p:txBody>
      </p:sp>
      <p:sp>
        <p:nvSpPr>
          <p:cNvPr id="5" name="Slide Number Placeholder 4"/>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3D82F-5667-4848-BE60-16EC11B8B20E}" type="datetime1">
              <a:rPr lang="en-US" smtClean="0"/>
              <a:t>2/8/15</a:t>
            </a:fld>
            <a:endParaRPr lang="en-US"/>
          </a:p>
        </p:txBody>
      </p:sp>
      <p:sp>
        <p:nvSpPr>
          <p:cNvPr id="3" name="Footer Placeholder 2"/>
          <p:cNvSpPr>
            <a:spLocks noGrp="1"/>
          </p:cNvSpPr>
          <p:nvPr>
            <p:ph type="ftr" sz="quarter" idx="11"/>
          </p:nvPr>
        </p:nvSpPr>
        <p:spPr/>
        <p:txBody>
          <a:bodyPr/>
          <a:lstStyle/>
          <a:p>
            <a:r>
              <a:rPr lang="en-US" smtClean="0"/>
              <a:t>Speaker:</a:t>
            </a:r>
            <a:endParaRPr lang="en-US"/>
          </a:p>
        </p:txBody>
      </p:sp>
      <p:sp>
        <p:nvSpPr>
          <p:cNvPr id="4" name="Slide Number Placeholder 3"/>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FD3151-445D-4570-856D-1FF3B45D8B0C}" type="datetime1">
              <a:rPr lang="en-US" smtClean="0"/>
              <a:t>2/8/15</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5F09B9-AFB1-4DCA-91F0-3F652406B832}" type="datetime1">
              <a:rPr lang="en-US" smtClean="0"/>
              <a:t>2/8/15</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683250-CABC-4D2E-9FB9-ECB5D16CF90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C108C8-6935-43DD-95B8-AEB13274C738}" type="datetime1">
              <a:rPr lang="en-US" smtClean="0"/>
              <a:t>2/8/15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Speaker:</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683250-CABC-4D2E-9FB9-ECB5D16CF90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oleObject" Target="???" TargetMode="External"/><Relationship Id="rId6" Type="http://schemas.openxmlformats.org/officeDocument/2006/relationships/image" Target="../media/image19.png"/><Relationship Id="rId7"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EEL 4911C Senior Design:</a:t>
            </a:r>
            <a:br>
              <a:rPr lang="en-US" dirty="0" smtClean="0"/>
            </a:br>
            <a:r>
              <a:rPr lang="en-US" dirty="0" smtClean="0"/>
              <a:t>E3 Oil Spill Radar Project</a:t>
            </a:r>
            <a:endParaRPr lang="en-US" dirty="0"/>
          </a:p>
        </p:txBody>
      </p:sp>
      <p:sp>
        <p:nvSpPr>
          <p:cNvPr id="3" name="Subtitle 2"/>
          <p:cNvSpPr>
            <a:spLocks noGrp="1"/>
          </p:cNvSpPr>
          <p:nvPr>
            <p:ph type="subTitle" idx="1"/>
          </p:nvPr>
        </p:nvSpPr>
        <p:spPr>
          <a:xfrm>
            <a:off x="152400" y="3276600"/>
            <a:ext cx="8235696" cy="1752600"/>
          </a:xfrm>
        </p:spPr>
        <p:txBody>
          <a:bodyPr/>
          <a:lstStyle/>
          <a:p>
            <a:pPr algn="ctr"/>
            <a:r>
              <a:rPr lang="en-US" dirty="0"/>
              <a:t>Eva Ulibarri, Joel Watson, </a:t>
            </a:r>
          </a:p>
          <a:p>
            <a:pPr algn="ctr"/>
            <a:r>
              <a:rPr lang="en-US" dirty="0" err="1"/>
              <a:t>Omonayo</a:t>
            </a:r>
            <a:r>
              <a:rPr lang="en-US" dirty="0"/>
              <a:t> </a:t>
            </a:r>
            <a:r>
              <a:rPr lang="en-US" dirty="0" err="1"/>
              <a:t>Bolufawi</a:t>
            </a:r>
            <a:r>
              <a:rPr lang="en-US" dirty="0"/>
              <a:t>, Stephanie Anderson, </a:t>
            </a:r>
            <a:r>
              <a:rPr lang="en-US" dirty="0" err="1"/>
              <a:t>Binh</a:t>
            </a:r>
            <a:r>
              <a:rPr lang="en-US" dirty="0"/>
              <a:t> </a:t>
            </a:r>
            <a:r>
              <a:rPr lang="en-US" dirty="0" err="1"/>
              <a:t>Vuong</a:t>
            </a:r>
            <a:r>
              <a:rPr lang="en-US" dirty="0"/>
              <a:t>, Joe </a:t>
            </a:r>
            <a:r>
              <a:rPr lang="en-US" dirty="0" err="1"/>
              <a:t>Deleeuw</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a:t>
            </a:fld>
            <a:endParaRPr lang="en-US"/>
          </a:p>
        </p:txBody>
      </p:sp>
    </p:spTree>
    <p:extLst>
      <p:ext uri="{BB962C8B-B14F-4D97-AF65-F5344CB8AC3E}">
        <p14:creationId xmlns:p14="http://schemas.microsoft.com/office/powerpoint/2010/main" val="35710708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Weather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Completed, still need testing</a:t>
            </a:r>
            <a:endParaRPr lang="en-US" dirty="0" smtClean="0"/>
          </a:p>
          <a:p>
            <a:pPr algn="l"/>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err="1"/>
              <a:t>Pololu</a:t>
            </a:r>
            <a:r>
              <a:rPr lang="en-US" dirty="0"/>
              <a:t> </a:t>
            </a:r>
            <a:r>
              <a:rPr lang="en-US" dirty="0" err="1"/>
              <a:t>jrk</a:t>
            </a:r>
            <a:r>
              <a:rPr lang="en-US" dirty="0"/>
              <a:t> 12v3</a:t>
            </a:r>
          </a:p>
          <a:p>
            <a:pPr marL="457200" indent="-457200" algn="l">
              <a:buFont typeface="Arial" panose="020B0604020202020204" pitchFamily="34" charset="0"/>
              <a:buChar char="•"/>
            </a:pPr>
            <a:endParaRPr lang="en-US" dirty="0"/>
          </a:p>
        </p:txBody>
      </p:sp>
      <p:sp>
        <p:nvSpPr>
          <p:cNvPr id="14" name="Footer Placeholder 3"/>
          <p:cNvSpPr>
            <a:spLocks noGrp="1"/>
          </p:cNvSpPr>
          <p:nvPr>
            <p:ph type="ftr" sz="quarter" idx="11"/>
          </p:nvPr>
        </p:nvSpPr>
        <p:spPr>
          <a:xfrm>
            <a:off x="5769429" y="6492875"/>
            <a:ext cx="3352800" cy="365125"/>
          </a:xfrm>
        </p:spPr>
        <p:txBody>
          <a:bodyPr/>
          <a:lstStyle/>
          <a:p>
            <a:r>
              <a:rPr lang="en-US" sz="1500" dirty="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10</a:t>
            </a:fld>
            <a:endParaRPr lang="en-US"/>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19400"/>
            <a:ext cx="2438400" cy="243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625" y="2863334"/>
            <a:ext cx="2286000" cy="2286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2787" y="759194"/>
            <a:ext cx="2748813" cy="27488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0999" y="3648684"/>
            <a:ext cx="2592388" cy="2592388"/>
          </a:xfrm>
          <a:prstGeom prst="rect">
            <a:avLst/>
          </a:prstGeom>
        </p:spPr>
      </p:pic>
      <p:sp>
        <p:nvSpPr>
          <p:cNvPr id="10" name="Rectangle 9"/>
          <p:cNvSpPr/>
          <p:nvPr/>
        </p:nvSpPr>
        <p:spPr>
          <a:xfrm>
            <a:off x="797255" y="5389602"/>
            <a:ext cx="1793545" cy="646331"/>
          </a:xfrm>
          <a:prstGeom prst="rect">
            <a:avLst/>
          </a:prstGeom>
        </p:spPr>
        <p:txBody>
          <a:bodyPr wrap="square">
            <a:spAutoFit/>
          </a:bodyPr>
          <a:lstStyle/>
          <a:p>
            <a:pPr algn="ctr"/>
            <a:r>
              <a:rPr lang="en-US" dirty="0" err="1"/>
              <a:t>Pololu</a:t>
            </a:r>
            <a:r>
              <a:rPr lang="en-US" dirty="0"/>
              <a:t> </a:t>
            </a:r>
            <a:r>
              <a:rPr lang="en-US" dirty="0" err="1"/>
              <a:t>jrk</a:t>
            </a:r>
            <a:r>
              <a:rPr lang="en-US" dirty="0"/>
              <a:t> </a:t>
            </a:r>
            <a:r>
              <a:rPr lang="en-US" dirty="0" smtClean="0"/>
              <a:t>12v3 Linear Actuator</a:t>
            </a:r>
            <a:endParaRPr lang="en-US" dirty="0"/>
          </a:p>
        </p:txBody>
      </p:sp>
      <p:sp>
        <p:nvSpPr>
          <p:cNvPr id="11" name="Rectangle 10"/>
          <p:cNvSpPr/>
          <p:nvPr/>
        </p:nvSpPr>
        <p:spPr>
          <a:xfrm>
            <a:off x="3264982" y="5402302"/>
            <a:ext cx="2486643" cy="646331"/>
          </a:xfrm>
          <a:prstGeom prst="rect">
            <a:avLst/>
          </a:prstGeom>
        </p:spPr>
        <p:txBody>
          <a:bodyPr wrap="none">
            <a:spAutoFit/>
          </a:bodyPr>
          <a:lstStyle/>
          <a:p>
            <a:pPr algn="ctr"/>
            <a:r>
              <a:rPr lang="en-US" dirty="0" err="1"/>
              <a:t>Pololu</a:t>
            </a:r>
            <a:r>
              <a:rPr lang="en-US" dirty="0"/>
              <a:t> MC33926 </a:t>
            </a:r>
            <a:r>
              <a:rPr lang="en-US" dirty="0" smtClean="0"/>
              <a:t>Motor</a:t>
            </a:r>
          </a:p>
          <a:p>
            <a:pPr algn="ctr"/>
            <a:r>
              <a:rPr lang="en-US" dirty="0" smtClean="0"/>
              <a:t>Wave Generator</a:t>
            </a:r>
            <a:endParaRPr lang="en-US" dirty="0"/>
          </a:p>
        </p:txBody>
      </p:sp>
      <p:sp>
        <p:nvSpPr>
          <p:cNvPr id="13" name="Rectangle 12"/>
          <p:cNvSpPr/>
          <p:nvPr/>
        </p:nvSpPr>
        <p:spPr>
          <a:xfrm>
            <a:off x="6975274" y="6250833"/>
            <a:ext cx="1271759" cy="369332"/>
          </a:xfrm>
          <a:prstGeom prst="rect">
            <a:avLst/>
          </a:prstGeom>
        </p:spPr>
        <p:txBody>
          <a:bodyPr wrap="none">
            <a:spAutoFit/>
          </a:bodyPr>
          <a:lstStyle/>
          <a:p>
            <a:pPr algn="ctr"/>
            <a:r>
              <a:rPr lang="en-US" dirty="0" smtClean="0"/>
              <a:t>Both boxes</a:t>
            </a:r>
            <a:endParaRPr lang="en-US" dirty="0"/>
          </a:p>
        </p:txBody>
      </p:sp>
    </p:spTree>
    <p:extLst>
      <p:ext uri="{BB962C8B-B14F-4D97-AF65-F5344CB8AC3E}">
        <p14:creationId xmlns:p14="http://schemas.microsoft.com/office/powerpoint/2010/main" val="29337361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457200" y="1752600"/>
            <a:ext cx="4267200" cy="2819400"/>
          </a:xfrm>
        </p:spPr>
        <p:txBody>
          <a:bodyPr>
            <a:normAutofit fontScale="62500" lnSpcReduction="20000"/>
          </a:bodyPr>
          <a:lstStyle/>
          <a:p>
            <a:pPr algn="l"/>
            <a:r>
              <a:rPr lang="en-US" dirty="0"/>
              <a:t>Data Acquisition</a:t>
            </a:r>
          </a:p>
          <a:p>
            <a:pPr marL="342900" lvl="0" indent="-342900" algn="l">
              <a:buFont typeface="+mj-lt"/>
              <a:buAutoNum type="arabicPeriod"/>
            </a:pPr>
            <a:r>
              <a:rPr lang="en-US" sz="2800" dirty="0"/>
              <a:t>The user loads the Acquire Data page. The user then clicks “capture”.</a:t>
            </a:r>
          </a:p>
          <a:p>
            <a:pPr marL="342900" lvl="0" indent="-342900" algn="l">
              <a:buFont typeface="+mj-lt"/>
              <a:buAutoNum type="arabicPeriod"/>
            </a:pPr>
            <a:r>
              <a:rPr lang="en-US" sz="2800" dirty="0"/>
              <a:t>Once the next page has loaded, a JSON formatted file will be displayed, the user can then choose whether to import the data or start the capture process.</a:t>
            </a:r>
          </a:p>
          <a:p>
            <a:pPr marL="342900" lvl="0" indent="-342900" algn="l">
              <a:buFont typeface="+mj-lt"/>
              <a:buAutoNum type="arabicPeriod"/>
            </a:pPr>
            <a:r>
              <a:rPr lang="en-US" sz="2800" dirty="0"/>
              <a:t>Once the user selects import, the data the will be imported into the database, and displayed.</a:t>
            </a:r>
          </a:p>
          <a:p>
            <a:pPr algn="l"/>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11" name="Footer Placeholder 3"/>
          <p:cNvSpPr>
            <a:spLocks noGrp="1"/>
          </p:cNvSpPr>
          <p:nvPr>
            <p:ph type="ftr" sz="quarter" idx="11"/>
          </p:nvPr>
        </p:nvSpPr>
        <p:spPr>
          <a:xfrm>
            <a:off x="5769429" y="6492875"/>
            <a:ext cx="3352800" cy="365125"/>
          </a:xfrm>
        </p:spPr>
        <p:txBody>
          <a:bodyPr/>
          <a:lstStyle/>
          <a:p>
            <a:r>
              <a:rPr lang="en-US" sz="1500" dirty="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11</a:t>
            </a:fld>
            <a:endParaRPr lang="en-US"/>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8" name="Content Placeholder 11"/>
          <p:cNvPicPr>
            <a:picLocks/>
          </p:cNvPicPr>
          <p:nvPr/>
        </p:nvPicPr>
        <p:blipFill>
          <a:blip r:embed="rId3"/>
          <a:stretch>
            <a:fillRect/>
          </a:stretch>
        </p:blipFill>
        <p:spPr>
          <a:xfrm>
            <a:off x="4953000" y="1179513"/>
            <a:ext cx="3913669" cy="2509360"/>
          </a:xfrm>
          <a:prstGeom prst="rect">
            <a:avLst/>
          </a:prstGeom>
        </p:spPr>
      </p:pic>
      <p:sp>
        <p:nvSpPr>
          <p:cNvPr id="4" name="Rectangle 3"/>
          <p:cNvSpPr/>
          <p:nvPr/>
        </p:nvSpPr>
        <p:spPr>
          <a:xfrm>
            <a:off x="5063303" y="3717410"/>
            <a:ext cx="3693062" cy="369332"/>
          </a:xfrm>
          <a:prstGeom prst="rect">
            <a:avLst/>
          </a:prstGeom>
        </p:spPr>
        <p:txBody>
          <a:bodyPr wrap="none">
            <a:spAutoFit/>
          </a:bodyPr>
          <a:lstStyle/>
          <a:p>
            <a:r>
              <a:rPr lang="en-US" dirty="0">
                <a:solidFill>
                  <a:schemeClr val="tx2"/>
                </a:solidFill>
              </a:rPr>
              <a:t>Block Diagram for Data Acquisition</a:t>
            </a: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572000"/>
            <a:ext cx="7445375" cy="1944726"/>
          </a:xfrm>
          <a:prstGeom prst="rect">
            <a:avLst/>
          </a:prstGeom>
          <a:noFill/>
          <a:ln>
            <a:noFill/>
          </a:ln>
        </p:spPr>
      </p:pic>
    </p:spTree>
    <p:extLst>
      <p:ext uri="{BB962C8B-B14F-4D97-AF65-F5344CB8AC3E}">
        <p14:creationId xmlns:p14="http://schemas.microsoft.com/office/powerpoint/2010/main" val="9211648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6" name="Footer Placeholder 3"/>
          <p:cNvSpPr>
            <a:spLocks noGrp="1"/>
          </p:cNvSpPr>
          <p:nvPr>
            <p:ph type="ftr" sz="quarter" idx="11"/>
          </p:nvPr>
        </p:nvSpPr>
        <p:spPr>
          <a:xfrm>
            <a:off x="5726225" y="6492875"/>
            <a:ext cx="3352800" cy="365125"/>
          </a:xfrm>
        </p:spPr>
        <p:txBody>
          <a:bodyPr/>
          <a:lstStyle/>
          <a:p>
            <a:r>
              <a:rPr lang="en-US" sz="1500" dirty="0" smtClean="0"/>
              <a:t>Speaker: </a:t>
            </a:r>
            <a:r>
              <a:rPr lang="en-US" sz="1500" dirty="0" smtClean="0"/>
              <a:t>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12</a:t>
            </a:fld>
            <a:endParaRPr lang="en-US"/>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7" name="Picture 6"/>
          <p:cNvPicPr/>
          <p:nvPr/>
        </p:nvPicPr>
        <p:blipFill>
          <a:blip r:embed="rId3" cstate="print"/>
          <a:stretch>
            <a:fillRect/>
          </a:stretch>
        </p:blipFill>
        <p:spPr>
          <a:xfrm>
            <a:off x="1828800" y="1524000"/>
            <a:ext cx="5377815" cy="4718685"/>
          </a:xfrm>
          <a:prstGeom prst="rect">
            <a:avLst/>
          </a:prstGeom>
        </p:spPr>
      </p:pic>
    </p:spTree>
    <p:extLst>
      <p:ext uri="{BB962C8B-B14F-4D97-AF65-F5344CB8AC3E}">
        <p14:creationId xmlns:p14="http://schemas.microsoft.com/office/powerpoint/2010/main" val="327546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6705600" cy="1981200"/>
          </a:xfrm>
        </p:spPr>
        <p:txBody>
          <a:bodyPr>
            <a:normAutofit/>
          </a:bodyPr>
          <a:lstStyle/>
          <a:p>
            <a:pPr algn="ctr"/>
            <a:r>
              <a:rPr lang="en-US" dirty="0" smtClean="0"/>
              <a:t>RISK </a:t>
            </a:r>
            <a:r>
              <a:rPr lang="en-US" dirty="0" smtClean="0"/>
              <a:t>ASSESSMENT</a:t>
            </a:r>
            <a:endParaRPr lang="en-GB" dirty="0"/>
          </a:p>
        </p:txBody>
      </p:sp>
      <p:sp>
        <p:nvSpPr>
          <p:cNvPr id="4" name="Footer Placeholder 3"/>
          <p:cNvSpPr>
            <a:spLocks noGrp="1"/>
          </p:cNvSpPr>
          <p:nvPr>
            <p:ph type="ftr" sz="quarter" idx="11"/>
          </p:nvPr>
        </p:nvSpPr>
        <p:spPr>
          <a:xfrm>
            <a:off x="5486400" y="6492875"/>
            <a:ext cx="3352800" cy="365125"/>
          </a:xfrm>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13</a:t>
            </a:fld>
            <a:endParaRPr lang="en-US"/>
          </a:p>
        </p:txBody>
      </p:sp>
    </p:spTree>
    <p:extLst>
      <p:ext uri="{BB962C8B-B14F-4D97-AF65-F5344CB8AC3E}">
        <p14:creationId xmlns:p14="http://schemas.microsoft.com/office/powerpoint/2010/main" val="2807752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subTitle" idx="1"/>
          </p:nvPr>
        </p:nvSpPr>
        <p:spPr bwMode="auto">
          <a:xfrm>
            <a:off x="990600" y="762000"/>
            <a:ext cx="511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9BBB59"/>
                </a:solidFill>
                <a:latin typeface="Times New Roman"/>
                <a:cs typeface="Times New Roman"/>
              </a:rPr>
              <a:t>OVERALL RISK ASSESSMENT </a:t>
            </a:r>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14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611552916"/>
              </p:ext>
            </p:extLst>
          </p:nvPr>
        </p:nvGraphicFramePr>
        <p:xfrm>
          <a:off x="304800" y="1447800"/>
          <a:ext cx="8305800" cy="4953001"/>
        </p:xfrm>
        <a:graphic>
          <a:graphicData uri="http://schemas.openxmlformats.org/drawingml/2006/table">
            <a:tbl>
              <a:tblPr firstRow="1" firstCol="1">
                <a:tableStyleId>{5C22544A-7EE6-4342-B048-85BDC9FD1C3A}</a:tableStyleId>
              </a:tblPr>
              <a:tblGrid>
                <a:gridCol w="1705052"/>
                <a:gridCol w="6600748"/>
              </a:tblGrid>
              <a:tr h="353786">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Software </a:t>
                      </a:r>
                      <a:r>
                        <a:rPr lang="en-US" sz="1200" dirty="0" smtClean="0">
                          <a:effectLst/>
                        </a:rPr>
                        <a:t>Failure</a:t>
                      </a:r>
                      <a:endParaRPr lang="en-US" sz="1200" dirty="0">
                        <a:effectLst/>
                        <a:latin typeface="Times New Roman"/>
                        <a:ea typeface="Times New Roman"/>
                      </a:endParaRPr>
                    </a:p>
                  </a:txBody>
                  <a:tcPr marL="68580" marR="68580" marT="0" marB="0"/>
                </a:tc>
              </a:tr>
              <a:tr h="1768929">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Software failure is very likely as there are numerous coding components to the project. These components include the database GUI, acquisition of data from the ADC, GUI for the motion control system, and motor control code.</a:t>
                      </a:r>
                    </a:p>
                    <a:p>
                      <a:pPr marL="0" marR="0" algn="just">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353786">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Moderate</a:t>
                      </a:r>
                      <a:endParaRPr lang="en-US" sz="1200" dirty="0">
                        <a:effectLst/>
                        <a:latin typeface="Times New Roman"/>
                        <a:ea typeface="Times New Roman"/>
                      </a:endParaRPr>
                    </a:p>
                  </a:txBody>
                  <a:tcPr marL="68580" marR="68580" marT="0" marB="0"/>
                </a:tc>
              </a:tr>
              <a:tr h="707571">
                <a:tc>
                  <a:txBody>
                    <a:bodyPr/>
                    <a:lstStyle/>
                    <a:p>
                      <a:pPr marL="0" marR="0" algn="just">
                        <a:spcBef>
                          <a:spcPts val="0"/>
                        </a:spcBef>
                        <a:spcAft>
                          <a:spcPts val="0"/>
                        </a:spcAft>
                      </a:pPr>
                      <a:r>
                        <a:rPr lang="en-US" sz="1200" dirty="0" smtClean="0">
                          <a:effectLst/>
                        </a:rPr>
                        <a:t>Consequences</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Catastrophic</a:t>
                      </a:r>
                      <a:endParaRPr lang="en-US" sz="1200" dirty="0">
                        <a:effectLst/>
                        <a:latin typeface="Times New Roman"/>
                        <a:ea typeface="Times New Roman"/>
                      </a:endParaRPr>
                    </a:p>
                  </a:txBody>
                  <a:tcPr marL="68580" marR="68580" marT="0" marB="0"/>
                </a:tc>
              </a:tr>
              <a:tr h="1768929">
                <a:tc>
                  <a:txBody>
                    <a:bodyPr/>
                    <a:lstStyle/>
                    <a:p>
                      <a:pPr marL="0" marR="0" algn="just">
                        <a:spcBef>
                          <a:spcPts val="0"/>
                        </a:spcBef>
                        <a:spcAft>
                          <a:spcPts val="0"/>
                        </a:spcAft>
                      </a:pPr>
                      <a:r>
                        <a:rPr lang="en-US" sz="1200" dirty="0">
                          <a:effectLst/>
                        </a:rPr>
                        <a:t>Strategy</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Conduct testing and debugging throughout every stage of the project and ensure proper interfacing occurs at each step. If the GUI is not accessible, the team will need to hard code calculations for the appropriate position of the antennas and also the angular frequency of the wave generator. </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3249217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57200"/>
            <a:ext cx="6934200" cy="685800"/>
          </a:xfrm>
        </p:spPr>
        <p:txBody>
          <a:bodyPr>
            <a:normAutofit/>
          </a:bodyPr>
          <a:lstStyle/>
          <a:p>
            <a:pPr algn="l"/>
            <a:r>
              <a:rPr lang="en-US" b="1" dirty="0" smtClean="0">
                <a:solidFill>
                  <a:srgbClr val="9BBB59"/>
                </a:solidFill>
                <a:latin typeface="Times New Roman"/>
                <a:cs typeface="Times New Roman"/>
              </a:rPr>
              <a:t>MECHANICAL </a:t>
            </a:r>
            <a:r>
              <a:rPr lang="en-US" b="1" dirty="0" smtClean="0">
                <a:solidFill>
                  <a:srgbClr val="9BBB59"/>
                </a:solidFill>
                <a:latin typeface="Times New Roman"/>
                <a:cs typeface="Times New Roman"/>
              </a:rPr>
              <a:t>FAILURE </a:t>
            </a:r>
            <a:r>
              <a:rPr lang="en-US" b="1" dirty="0" smtClean="0">
                <a:solidFill>
                  <a:srgbClr val="9BBB59"/>
                </a:solidFill>
                <a:latin typeface="Times New Roman"/>
                <a:cs typeface="Times New Roman"/>
              </a:rPr>
              <a:t>RISK</a:t>
            </a:r>
            <a:endParaRPr lang="en-GB" dirty="0" smtClean="0">
              <a:solidFill>
                <a:srgbClr val="9BBB59"/>
              </a:solidFill>
              <a:latin typeface="Times New Roman"/>
              <a:cs typeface="Times New Roman"/>
            </a:endParaRPr>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15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95043914"/>
              </p:ext>
            </p:extLst>
          </p:nvPr>
        </p:nvGraphicFramePr>
        <p:xfrm>
          <a:off x="381000" y="1295400"/>
          <a:ext cx="8382000" cy="4953000"/>
        </p:xfrm>
        <a:graphic>
          <a:graphicData uri="http://schemas.openxmlformats.org/drawingml/2006/table">
            <a:tbl>
              <a:tblPr firstRow="1" firstCol="1">
                <a:tableStyleId>{5C22544A-7EE6-4342-B048-85BDC9FD1C3A}</a:tableStyleId>
              </a:tblPr>
              <a:tblGrid>
                <a:gridCol w="1720695"/>
                <a:gridCol w="6661305"/>
              </a:tblGrid>
              <a:tr h="33020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Mechanical Failure</a:t>
                      </a:r>
                      <a:endParaRPr lang="en-US" sz="1200">
                        <a:effectLst/>
                        <a:latin typeface="Times New Roman"/>
                        <a:ea typeface="Times New Roman"/>
                      </a:endParaRPr>
                    </a:p>
                  </a:txBody>
                  <a:tcPr marL="68580" marR="68580" marT="0" marB="0"/>
                </a:tc>
              </a:tr>
              <a:tr h="2311400">
                <a:tc>
                  <a:txBody>
                    <a:bodyPr/>
                    <a:lstStyle/>
                    <a:p>
                      <a:pPr marL="0" marR="0" algn="just">
                        <a:spcBef>
                          <a:spcPts val="0"/>
                        </a:spcBef>
                        <a:spcAft>
                          <a:spcPts val="0"/>
                        </a:spcAft>
                      </a:pPr>
                      <a:r>
                        <a:rPr lang="en-US" sz="1200" dirty="0">
                          <a:effectLst/>
                        </a:rPr>
                        <a:t>Description</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The main technical risk associated with the antenna motion control would be the power requirements. The linear actuator operates on the upper limits of our power supply rails.</a:t>
                      </a:r>
                    </a:p>
                    <a:p>
                      <a:pPr marL="0" marR="0" algn="just">
                        <a:spcBef>
                          <a:spcPts val="0"/>
                        </a:spcBef>
                        <a:spcAft>
                          <a:spcPts val="0"/>
                        </a:spcAft>
                      </a:pPr>
                      <a:r>
                        <a:rPr lang="en-US" sz="1200" dirty="0">
                          <a:effectLst/>
                        </a:rPr>
                        <a:t> </a:t>
                      </a:r>
                    </a:p>
                    <a:p>
                      <a:pPr marL="0" marR="0" algn="just">
                        <a:spcBef>
                          <a:spcPts val="0"/>
                        </a:spcBef>
                        <a:spcAft>
                          <a:spcPts val="0"/>
                        </a:spcAft>
                      </a:pPr>
                      <a:r>
                        <a:rPr lang="en-US" sz="1200" dirty="0">
                          <a:effectLst/>
                        </a:rPr>
                        <a:t>Another source of technical risk for the antenna motion control is the force induced on the antenna due to wind and weight of the antenna </a:t>
                      </a:r>
                      <a:endParaRPr lang="en-US" sz="12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66040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Catastrophic</a:t>
                      </a:r>
                      <a:endParaRPr lang="en-US" sz="1200">
                        <a:effectLst/>
                        <a:latin typeface="Times New Roman"/>
                        <a:ea typeface="Times New Roman"/>
                      </a:endParaRPr>
                    </a:p>
                  </a:txBody>
                  <a:tcPr marL="68580" marR="68580" marT="0" marB="0"/>
                </a:tc>
              </a:tr>
              <a:tr h="1320800">
                <a:tc>
                  <a:txBody>
                    <a:bodyPr/>
                    <a:lstStyle/>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Care must be taken to ensure that the rest of the system’s circuitry is protected in case of a malfunction or unexpected high current or voltage draw. Load testing the motion system should be done before attaching each antenna.</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2190929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14400"/>
            <a:ext cx="8686800" cy="5715000"/>
          </a:xfrm>
        </p:spPr>
        <p:txBody>
          <a:bodyPr>
            <a:normAutofit/>
          </a:bodyPr>
          <a:lstStyle/>
          <a:p>
            <a:pPr algn="l"/>
            <a:r>
              <a:rPr lang="en-US" b="1" dirty="0" smtClean="0">
                <a:solidFill>
                  <a:srgbClr val="9BBB59"/>
                </a:solidFill>
              </a:rPr>
              <a:t>      ELECTRICAL </a:t>
            </a:r>
            <a:r>
              <a:rPr lang="en-US" b="1" dirty="0" smtClean="0">
                <a:solidFill>
                  <a:srgbClr val="9BBB59"/>
                </a:solidFill>
              </a:rPr>
              <a:t>FAILURE</a:t>
            </a:r>
            <a:endParaRPr lang="en-US" dirty="0" smtClean="0">
              <a:solidFill>
                <a:srgbClr val="9BBB59"/>
              </a:solidFill>
            </a:endParaRPr>
          </a:p>
          <a:p>
            <a:pPr marL="457200" indent="-457200" algn="l"/>
            <a:endParaRPr lang="en-US" dirty="0" smtClean="0">
              <a:solidFill>
                <a:schemeClr val="accent6"/>
              </a:solidFill>
            </a:endParaRPr>
          </a:p>
          <a:p>
            <a:pPr marL="457200" indent="-457200" algn="l"/>
            <a:endParaRPr lang="en-US" dirty="0" smtClean="0">
              <a:solidFill>
                <a:schemeClr val="accent6"/>
              </a:solidFill>
            </a:endParaRPr>
          </a:p>
          <a:p>
            <a:pPr marL="457200" indent="-457200" algn="l"/>
            <a:endParaRPr lang="en-US" dirty="0">
              <a:solidFill>
                <a:schemeClr val="accent6"/>
              </a:solidFill>
            </a:endParaRPr>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16</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782331779"/>
              </p:ext>
            </p:extLst>
          </p:nvPr>
        </p:nvGraphicFramePr>
        <p:xfrm>
          <a:off x="228600" y="1600200"/>
          <a:ext cx="8458200" cy="4648199"/>
        </p:xfrm>
        <a:graphic>
          <a:graphicData uri="http://schemas.openxmlformats.org/drawingml/2006/table">
            <a:tbl>
              <a:tblPr firstRow="1" firstCol="1">
                <a:tableStyleId>{5C22544A-7EE6-4342-B048-85BDC9FD1C3A}</a:tableStyleId>
              </a:tblPr>
              <a:tblGrid>
                <a:gridCol w="1736337"/>
                <a:gridCol w="6721863"/>
              </a:tblGrid>
              <a:tr h="357554">
                <a:tc>
                  <a:txBody>
                    <a:bodyPr/>
                    <a:lstStyle/>
                    <a:p>
                      <a:pPr marL="0" marR="0">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Electrical Failure</a:t>
                      </a:r>
                      <a:endParaRPr lang="en-US" sz="1200">
                        <a:effectLst/>
                        <a:latin typeface="Times New Roman"/>
                        <a:ea typeface="Times New Roman"/>
                      </a:endParaRPr>
                    </a:p>
                  </a:txBody>
                  <a:tcPr marL="68580" marR="68580" marT="0" marB="0"/>
                </a:tc>
              </a:tr>
              <a:tr h="1787768">
                <a:tc>
                  <a:txBody>
                    <a:bodyPr/>
                    <a:lstStyle/>
                    <a:p>
                      <a:pPr marL="0" marR="0">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There are multiple electrical components that are relied upon to make the system work. The biggest issue is ensuring that there is enough power to drive the system. Problems that could occur would be circuit elements being damaged due to high current spikes.</a:t>
                      </a:r>
                      <a:endParaRPr lang="en-US" sz="1200" dirty="0">
                        <a:effectLst/>
                        <a:latin typeface="Times New Roman"/>
                        <a:ea typeface="Times New Roman"/>
                      </a:endParaRPr>
                    </a:p>
                  </a:txBody>
                  <a:tcPr marL="68580" marR="68580" marT="0" marB="0"/>
                </a:tc>
              </a:tr>
              <a:tr h="357554">
                <a:tc>
                  <a:txBody>
                    <a:bodyPr/>
                    <a:lstStyle/>
                    <a:p>
                      <a:pPr marL="0" marR="0">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715107">
                <a:tc>
                  <a:txBody>
                    <a:bodyPr/>
                    <a:lstStyle/>
                    <a:p>
                      <a:pPr marL="0" marR="0">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Serious</a:t>
                      </a:r>
                      <a:endParaRPr lang="en-US" sz="1200" dirty="0">
                        <a:effectLst/>
                        <a:latin typeface="Times New Roman"/>
                        <a:ea typeface="Times New Roman"/>
                      </a:endParaRPr>
                    </a:p>
                  </a:txBody>
                  <a:tcPr marL="68580" marR="68580" marT="0" marB="0"/>
                </a:tc>
              </a:tr>
              <a:tr h="1430216">
                <a:tc>
                  <a:txBody>
                    <a:bodyPr/>
                    <a:lstStyle/>
                    <a:p>
                      <a:pPr marL="0" marR="0">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Order extra parts for components that could easily be damaged, therefore if something is not working from the circuitry, it could be replaced. The team should also make sure any terminals are connected correctly.</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959722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86800" cy="6096000"/>
          </a:xfrm>
        </p:spPr>
        <p:txBody>
          <a:bodyPr>
            <a:normAutofit/>
          </a:bodyPr>
          <a:lstStyle/>
          <a:p>
            <a:pPr algn="l"/>
            <a:r>
              <a:rPr lang="en-US" b="1" dirty="0" smtClean="0">
                <a:solidFill>
                  <a:srgbClr val="9BBB59"/>
                </a:solidFill>
              </a:rPr>
              <a:t>         OIL </a:t>
            </a:r>
            <a:r>
              <a:rPr lang="en-US" b="1" dirty="0" smtClean="0">
                <a:solidFill>
                  <a:srgbClr val="9BBB59"/>
                </a:solidFill>
              </a:rPr>
              <a:t>HAZARD</a:t>
            </a:r>
            <a:endParaRPr lang="en-US" b="1" dirty="0" smtClean="0">
              <a:solidFill>
                <a:srgbClr val="9BBB59"/>
              </a:solidFill>
            </a:endParaRPr>
          </a:p>
          <a:p>
            <a:pPr marL="457200" indent="-457200" algn="l"/>
            <a:r>
              <a:rPr lang="en-US" b="1" dirty="0" smtClean="0">
                <a:solidFill>
                  <a:schemeClr val="accent6"/>
                </a:solidFill>
              </a:rPr>
              <a:t>   	</a:t>
            </a:r>
          </a:p>
          <a:p>
            <a:pPr marL="457200" indent="-457200" algn="l"/>
            <a:endParaRPr lang="en-GB" b="1" dirty="0" smtClean="0">
              <a:solidFill>
                <a:schemeClr val="accent6"/>
              </a:solidFill>
            </a:endParaRPr>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t>Speaker: </a:t>
            </a:r>
            <a:r>
              <a:rPr lang="en-US" dirty="0" err="1" smtClean="0"/>
              <a:t>Omonayo</a:t>
            </a:r>
            <a:r>
              <a:rPr lang="en-US" dirty="0" smtClean="0"/>
              <a:t>  </a:t>
            </a:r>
            <a:r>
              <a:rPr lang="en-US" b="1" dirty="0" err="1" smtClean="0"/>
              <a:t>Bolufawi</a:t>
            </a:r>
            <a:endParaRPr lang="en-US" dirty="0" smtClean="0"/>
          </a:p>
          <a:p>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17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788251706"/>
              </p:ext>
            </p:extLst>
          </p:nvPr>
        </p:nvGraphicFramePr>
        <p:xfrm>
          <a:off x="457200" y="1219199"/>
          <a:ext cx="8305800" cy="4876800"/>
        </p:xfrm>
        <a:graphic>
          <a:graphicData uri="http://schemas.openxmlformats.org/drawingml/2006/table">
            <a:tbl>
              <a:tblPr firstRow="1" firstCol="1">
                <a:tableStyleId>{5C22544A-7EE6-4342-B048-85BDC9FD1C3A}</a:tableStyleId>
              </a:tblPr>
              <a:tblGrid>
                <a:gridCol w="1705053"/>
                <a:gridCol w="6600747"/>
              </a:tblGrid>
              <a:tr h="48768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Oil Hazard</a:t>
                      </a:r>
                      <a:endParaRPr lang="en-US" sz="1200">
                        <a:effectLst/>
                        <a:latin typeface="Times New Roman"/>
                        <a:ea typeface="Times New Roman"/>
                      </a:endParaRPr>
                    </a:p>
                  </a:txBody>
                  <a:tcPr marL="68580" marR="68580" marT="0" marB="0"/>
                </a:tc>
              </a:tr>
              <a:tr h="146304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The team is handling oil and emulsions so care must be taken to ensure all oil is disposed and handled properly so as not to damage the environment or living beings.</a:t>
                      </a:r>
                      <a:endParaRPr lang="en-US" sz="1200" dirty="0">
                        <a:effectLst/>
                        <a:latin typeface="Times New Roman"/>
                        <a:ea typeface="Times New Roman"/>
                      </a:endParaRPr>
                    </a:p>
                  </a:txBody>
                  <a:tcPr marL="68580" marR="68580" marT="0" marB="0"/>
                </a:tc>
              </a:tr>
              <a:tr h="48768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Low</a:t>
                      </a:r>
                      <a:endParaRPr lang="en-US" sz="1200">
                        <a:effectLst/>
                        <a:latin typeface="Times New Roman"/>
                        <a:ea typeface="Times New Roman"/>
                      </a:endParaRPr>
                    </a:p>
                  </a:txBody>
                  <a:tcPr marL="68580" marR="68580" marT="0" marB="0"/>
                </a:tc>
              </a:tr>
              <a:tr h="97536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Serious</a:t>
                      </a:r>
                      <a:endParaRPr lang="en-US" sz="1200" dirty="0">
                        <a:effectLst/>
                        <a:latin typeface="Times New Roman"/>
                        <a:ea typeface="Times New Roman"/>
                      </a:endParaRPr>
                    </a:p>
                  </a:txBody>
                  <a:tcPr marL="68580" marR="68580" marT="0" marB="0"/>
                </a:tc>
              </a:tr>
              <a:tr h="1463040">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All safety requirement detailed out by the Hazardous Materials department shall be followed in order to insure safe handling of the oil during testing.</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757166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851648" cy="609600"/>
          </a:xfrm>
        </p:spPr>
        <p:txBody>
          <a:bodyPr>
            <a:noAutofit/>
          </a:bodyPr>
          <a:lstStyle/>
          <a:p>
            <a:pPr algn="l"/>
            <a:r>
              <a:rPr lang="en-US" sz="2800" dirty="0" smtClean="0">
                <a:solidFill>
                  <a:srgbClr val="9BBB59"/>
                </a:solidFill>
                <a:effectLst/>
              </a:rPr>
              <a:t>TECHNOLOGIES OR DEVICES NOT </a:t>
            </a:r>
            <a:r>
              <a:rPr lang="en-US" sz="2800" dirty="0" smtClean="0">
                <a:solidFill>
                  <a:srgbClr val="9BBB59"/>
                </a:solidFill>
                <a:effectLst/>
              </a:rPr>
              <a:t>COMPLETELY UNDERSTOOD</a:t>
            </a:r>
            <a:r>
              <a:rPr lang="en-GB" sz="6000" dirty="0" smtClean="0">
                <a:solidFill>
                  <a:srgbClr val="9BBB59"/>
                </a:solidFill>
              </a:rPr>
              <a:t/>
            </a:r>
            <a:br>
              <a:rPr lang="en-GB" sz="6000" dirty="0" smtClean="0">
                <a:solidFill>
                  <a:srgbClr val="9BBB59"/>
                </a:solidFill>
              </a:rPr>
            </a:br>
            <a:endParaRPr lang="en-GB" sz="6000" dirty="0">
              <a:solidFill>
                <a:srgbClr val="9BBB59"/>
              </a:solidFill>
            </a:endParaRPr>
          </a:p>
        </p:txBody>
      </p:sp>
      <p:sp>
        <p:nvSpPr>
          <p:cNvPr id="4" name="Footer Placeholder 3"/>
          <p:cNvSpPr>
            <a:spLocks noGrp="1"/>
          </p:cNvSpPr>
          <p:nvPr>
            <p:ph type="ftr" sz="quarter" idx="11"/>
          </p:nvPr>
        </p:nvSpPr>
        <p:spPr>
          <a:xfrm>
            <a:off x="5791200" y="6324600"/>
            <a:ext cx="3352800" cy="365125"/>
          </a:xfrm>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87252382"/>
              </p:ext>
            </p:extLst>
          </p:nvPr>
        </p:nvGraphicFramePr>
        <p:xfrm>
          <a:off x="533400" y="1828800"/>
          <a:ext cx="8153400" cy="4572000"/>
        </p:xfrm>
        <a:graphic>
          <a:graphicData uri="http://schemas.openxmlformats.org/drawingml/2006/table">
            <a:tbl>
              <a:tblPr firstRow="1" firstCol="1">
                <a:tableStyleId>{5C22544A-7EE6-4342-B048-85BDC9FD1C3A}</a:tableStyleId>
              </a:tblPr>
              <a:tblGrid>
                <a:gridCol w="1673767"/>
                <a:gridCol w="6479633"/>
              </a:tblGrid>
              <a:tr h="762001">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Technologies or Devices not Completely understood or assessed</a:t>
                      </a:r>
                      <a:endParaRPr lang="en-US" sz="1200">
                        <a:effectLst/>
                        <a:latin typeface="Times New Roman"/>
                        <a:ea typeface="Times New Roman"/>
                      </a:endParaRPr>
                    </a:p>
                  </a:txBody>
                  <a:tcPr marL="68580" marR="68580" marT="0" marB="0"/>
                </a:tc>
              </a:tr>
              <a:tr h="1142999">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Not completely understanding the technologies used in the project could be detrimental to the project due to improper handling of equipment.</a:t>
                      </a:r>
                      <a:endParaRPr lang="en-US" sz="1200" dirty="0">
                        <a:effectLst/>
                        <a:latin typeface="Times New Roman"/>
                        <a:ea typeface="Times New Roman"/>
                      </a:endParaRPr>
                    </a:p>
                  </a:txBody>
                  <a:tcPr marL="68580" marR="68580" marT="0" marB="0"/>
                </a:tc>
              </a:tr>
              <a:tr h="38100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Moderate</a:t>
                      </a:r>
                      <a:endParaRPr lang="en-US" sz="1200" dirty="0">
                        <a:effectLst/>
                        <a:latin typeface="Times New Roman"/>
                        <a:ea typeface="Times New Roman"/>
                      </a:endParaRPr>
                    </a:p>
                  </a:txBody>
                  <a:tcPr marL="68580" marR="68580" marT="0" marB="0"/>
                </a:tc>
              </a:tr>
              <a:tr h="762001">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Serious</a:t>
                      </a:r>
                      <a:endParaRPr lang="en-US" sz="1200" dirty="0">
                        <a:effectLst/>
                        <a:latin typeface="Times New Roman"/>
                        <a:ea typeface="Times New Roman"/>
                      </a:endParaRPr>
                    </a:p>
                  </a:txBody>
                  <a:tcPr marL="68580" marR="68580" marT="0" marB="0"/>
                </a:tc>
              </a:tr>
              <a:tr h="1523999">
                <a:tc>
                  <a:txBody>
                    <a:bodyPr/>
                    <a:lstStyle/>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Do research on the particular device or ask another team who may have a better understanding of such device. Students should access previous manual of design project if no other option is available.</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7117671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ctr"/>
            <a:r>
              <a:rPr lang="en-US" dirty="0" smtClean="0"/>
              <a:t>Testing</a:t>
            </a:r>
            <a:endParaRPr lang="en-US" dirty="0"/>
          </a:p>
        </p:txBody>
      </p:sp>
      <p:sp>
        <p:nvSpPr>
          <p:cNvPr id="8" name="Footer Placeholder 3"/>
          <p:cNvSpPr>
            <a:spLocks noGrp="1"/>
          </p:cNvSpPr>
          <p:nvPr>
            <p:ph type="ftr" sz="quarter" idx="11"/>
          </p:nvPr>
        </p:nvSpPr>
        <p:spPr>
          <a:xfrm>
            <a:off x="5769429" y="6492875"/>
            <a:ext cx="3352800" cy="365125"/>
          </a:xfrm>
        </p:spPr>
        <p:txBody>
          <a:bodyPr/>
          <a:lstStyle/>
          <a:p>
            <a:r>
              <a:rPr lang="en-US" sz="1500" dirty="0" smtClean="0"/>
              <a:t>Speaker: Stephanie Anderson</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19</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09897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382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410200" cy="1447800"/>
          </a:xfrm>
        </p:spPr>
        <p:txBody>
          <a:bodyPr/>
          <a:lstStyle/>
          <a:p>
            <a:r>
              <a:rPr lang="en-US" dirty="0" smtClean="0"/>
              <a:t>The Design Team</a:t>
            </a:r>
            <a:endParaRPr lang="en-US" dirty="0"/>
          </a:p>
        </p:txBody>
      </p:sp>
      <p:sp>
        <p:nvSpPr>
          <p:cNvPr id="3" name="Subtitle 2"/>
          <p:cNvSpPr>
            <a:spLocks noGrp="1"/>
          </p:cNvSpPr>
          <p:nvPr>
            <p:ph type="subTitle" idx="1"/>
          </p:nvPr>
        </p:nvSpPr>
        <p:spPr>
          <a:xfrm>
            <a:off x="228600" y="1447800"/>
            <a:ext cx="8686800" cy="5181600"/>
          </a:xfrm>
        </p:spPr>
        <p:txBody>
          <a:bodyPr>
            <a:normAutofit lnSpcReduction="10000"/>
          </a:bodyPr>
          <a:lstStyle/>
          <a:p>
            <a:pPr algn="l"/>
            <a:r>
              <a:rPr lang="en-US" b="1" dirty="0"/>
              <a:t>Eva Ulibarri, EE, Project Manager</a:t>
            </a:r>
          </a:p>
          <a:p>
            <a:pPr algn="l"/>
            <a:endParaRPr lang="en-US" dirty="0"/>
          </a:p>
          <a:p>
            <a:pPr algn="l"/>
            <a:r>
              <a:rPr lang="en-US" b="1" dirty="0"/>
              <a:t>Stephanie Anderson, EE, Project Manager</a:t>
            </a:r>
          </a:p>
          <a:p>
            <a:pPr algn="l"/>
            <a:endParaRPr lang="en-US" b="1" dirty="0"/>
          </a:p>
          <a:p>
            <a:pPr algn="l"/>
            <a:r>
              <a:rPr lang="en-US" b="1" dirty="0"/>
              <a:t>Joel Watson, EE, Financial Advisor</a:t>
            </a:r>
          </a:p>
          <a:p>
            <a:pPr algn="l"/>
            <a:endParaRPr lang="en-US" b="1" dirty="0"/>
          </a:p>
          <a:p>
            <a:pPr algn="l"/>
            <a:r>
              <a:rPr lang="en-US" b="1" dirty="0" err="1"/>
              <a:t>Omonayo</a:t>
            </a:r>
            <a:r>
              <a:rPr lang="en-US" b="1" dirty="0"/>
              <a:t> </a:t>
            </a:r>
            <a:r>
              <a:rPr lang="en-US" b="1" dirty="0" err="1"/>
              <a:t>Bolufawi</a:t>
            </a:r>
            <a:r>
              <a:rPr lang="en-US" b="1" dirty="0"/>
              <a:t>, EE, Lead ECE</a:t>
            </a:r>
          </a:p>
          <a:p>
            <a:pPr algn="l"/>
            <a:endParaRPr lang="en-US" b="1" dirty="0"/>
          </a:p>
          <a:p>
            <a:pPr algn="l"/>
            <a:r>
              <a:rPr lang="en-US" b="1" dirty="0" err="1"/>
              <a:t>Binh</a:t>
            </a:r>
            <a:r>
              <a:rPr lang="en-US" b="1" dirty="0"/>
              <a:t> </a:t>
            </a:r>
            <a:r>
              <a:rPr lang="en-US" b="1" dirty="0" err="1"/>
              <a:t>Vuong</a:t>
            </a:r>
            <a:r>
              <a:rPr lang="en-US" b="1" dirty="0"/>
              <a:t>, CS, Lead Programmer</a:t>
            </a:r>
          </a:p>
          <a:p>
            <a:pPr algn="l"/>
            <a:endParaRPr lang="en-US" b="1" dirty="0"/>
          </a:p>
          <a:p>
            <a:pPr algn="l"/>
            <a:r>
              <a:rPr lang="en-US" b="1" dirty="0"/>
              <a:t>Joe </a:t>
            </a:r>
            <a:r>
              <a:rPr lang="en-US" b="1" dirty="0" err="1"/>
              <a:t>Deleeuw</a:t>
            </a:r>
            <a:r>
              <a:rPr lang="en-US" b="1" dirty="0"/>
              <a:t>, CS, Programmer</a:t>
            </a:r>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2</a:t>
            </a:fld>
            <a:endParaRPr lang="en-US"/>
          </a:p>
        </p:txBody>
      </p:sp>
    </p:spTree>
    <p:extLst>
      <p:ext uri="{BB962C8B-B14F-4D97-AF65-F5344CB8AC3E}">
        <p14:creationId xmlns:p14="http://schemas.microsoft.com/office/powerpoint/2010/main" val="27534241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762000"/>
          </a:xfrm>
        </p:spPr>
        <p:txBody>
          <a:bodyPr>
            <a:normAutofit fontScale="90000"/>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endParaRPr lang="en-US" sz="2700" dirty="0" smtClean="0"/>
          </a:p>
        </p:txBody>
      </p:sp>
      <p:sp>
        <p:nvSpPr>
          <p:cNvPr id="8" name="Footer Placeholder 3"/>
          <p:cNvSpPr>
            <a:spLocks noGrp="1"/>
          </p:cNvSpPr>
          <p:nvPr>
            <p:ph type="ftr" sz="quarter" idx="11"/>
          </p:nvPr>
        </p:nvSpPr>
        <p:spPr>
          <a:xfrm>
            <a:off x="5943600" y="6492875"/>
            <a:ext cx="2797629" cy="365125"/>
          </a:xfrm>
        </p:spPr>
        <p:txBody>
          <a:bodyPr/>
          <a:lstStyle/>
          <a:p>
            <a:r>
              <a:rPr lang="en-US" sz="1500" dirty="0" smtClean="0"/>
              <a:t>Speaker: Stephanie Anderson</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20</a:t>
            </a:fld>
            <a:endParaRPr lang="en-US"/>
          </a:p>
        </p:txBody>
      </p:sp>
      <p:pic>
        <p:nvPicPr>
          <p:cNvPr id="9" name="Picture 8"/>
          <p:cNvPicPr/>
          <p:nvPr/>
        </p:nvPicPr>
        <p:blipFill rotWithShape="1">
          <a:blip r:embed="rId3" cstate="screen">
            <a:extLst>
              <a:ext uri="{BEBA8EAE-BF5A-486C-A8C5-ECC9F3942E4B}">
                <a14:imgProps xmlns:a14="http://schemas.microsoft.com/office/drawing/2010/main">
                  <a14:imgLayer r:embed="rId4">
                    <a14:imgEffect>
                      <a14:backgroundRemoval t="3072" b="100000" l="16873" r="99071">
                        <a14:foregroundMark x1="34675" y1="53925" x2="34675" y2="53925"/>
                        <a14:foregroundMark x1="28947" y1="65188" x2="28947" y2="65188"/>
                        <a14:foregroundMark x1="38390" y1="45734" x2="38390" y2="45734"/>
                        <a14:foregroundMark x1="39783" y1="41980" x2="39783" y2="41980"/>
                        <a14:foregroundMark x1="18266" y1="73720" x2="18266" y2="73720"/>
                        <a14:foregroundMark x1="19969" y1="89761" x2="19969" y2="89761"/>
                        <a14:backgroundMark x1="32508" y1="44369" x2="32508" y2="44369"/>
                        <a14:backgroundMark x1="35913" y1="38908" x2="35913" y2="38908"/>
                        <a14:backgroundMark x1="28947" y1="53242" x2="28947" y2="53242"/>
                        <a14:backgroundMark x1="32043" y1="38225" x2="32043" y2="38225"/>
                        <a14:backgroundMark x1="34520" y1="36860" x2="34520" y2="36860"/>
                        <a14:backgroundMark x1="40867" y1="37201" x2="40867" y2="37201"/>
                        <a14:backgroundMark x1="27554" y1="57679" x2="27554" y2="57679"/>
                        <a14:backgroundMark x1="29876" y1="49147" x2="29876" y2="49147"/>
                        <a14:backgroundMark x1="28019" y1="55973" x2="28019" y2="55973"/>
                      </a14:backgroundRemoval>
                    </a14:imgEffect>
                  </a14:imgLayer>
                </a14:imgProps>
              </a:ext>
              <a:ext uri="{28A0092B-C50C-407E-A947-70E740481C1C}">
                <a14:useLocalDpi xmlns:a14="http://schemas.microsoft.com/office/drawing/2010/main"/>
              </a:ext>
            </a:extLst>
          </a:blip>
          <a:srcRect/>
          <a:stretch/>
        </p:blipFill>
        <p:spPr bwMode="auto">
          <a:xfrm rot="10504972">
            <a:off x="5882215" y="2208692"/>
            <a:ext cx="3627969" cy="2279456"/>
          </a:xfrm>
          <a:prstGeom prst="rect">
            <a:avLst/>
          </a:prstGeom>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ext uri="{D42A27DB-BD31-4B8C-83A1-F6EECF244321}">
                <p14:modId xmlns:p14="http://schemas.microsoft.com/office/powerpoint/2010/main" val="999623910"/>
              </p:ext>
            </p:extLst>
          </p:nvPr>
        </p:nvGraphicFramePr>
        <p:xfrm>
          <a:off x="304800" y="750040"/>
          <a:ext cx="5560204" cy="5955861"/>
        </p:xfrm>
        <a:graphic>
          <a:graphicData uri="http://schemas.openxmlformats.org/drawingml/2006/table">
            <a:tbl>
              <a:tblPr firstRow="1" firstCol="1" bandRow="1">
                <a:tableStyleId>{5C22544A-7EE6-4342-B048-85BDC9FD1C3A}</a:tableStyleId>
              </a:tblPr>
              <a:tblGrid>
                <a:gridCol w="2780102"/>
                <a:gridCol w="2780102"/>
              </a:tblGrid>
              <a:tr h="363920">
                <a:tc>
                  <a:txBody>
                    <a:bodyPr/>
                    <a:lstStyle/>
                    <a:p>
                      <a:pPr marL="0" marR="0" algn="just">
                        <a:spcBef>
                          <a:spcPts val="0"/>
                        </a:spcBef>
                        <a:spcAft>
                          <a:spcPts val="0"/>
                        </a:spcAft>
                      </a:pPr>
                      <a:r>
                        <a:rPr lang="en-US" sz="1200" dirty="0">
                          <a:effectLst/>
                        </a:rPr>
                        <a:t>Test Item:</a:t>
                      </a:r>
                      <a:endParaRPr lang="en-US" sz="1200" dirty="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Motion Activation: Linear Actuators, Motor Drivers, Raspberry Pi</a:t>
                      </a:r>
                      <a:endParaRPr lang="en-US" sz="1200">
                        <a:effectLst/>
                        <a:latin typeface="Times New Roman"/>
                        <a:ea typeface="Times New Roman"/>
                      </a:endParaRPr>
                    </a:p>
                  </a:txBody>
                  <a:tcPr marL="45110" marR="45110" marT="0" marB="0"/>
                </a:tc>
              </a:tr>
              <a:tr h="208162">
                <a:tc>
                  <a:txBody>
                    <a:bodyPr/>
                    <a:lstStyle/>
                    <a:p>
                      <a:pPr marL="0" marR="0" algn="just">
                        <a:spcBef>
                          <a:spcPts val="0"/>
                        </a:spcBef>
                        <a:spcAft>
                          <a:spcPts val="0"/>
                        </a:spcAft>
                      </a:pPr>
                      <a:r>
                        <a:rPr lang="en-US" sz="1200" dirty="0">
                          <a:effectLst/>
                        </a:rPr>
                        <a:t>Tester Name: </a:t>
                      </a:r>
                      <a:endParaRPr lang="en-US" sz="1200" dirty="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208162">
                <a:tc>
                  <a:txBody>
                    <a:bodyPr/>
                    <a:lstStyle/>
                    <a:p>
                      <a:pPr marL="0" marR="0" algn="just">
                        <a:spcBef>
                          <a:spcPts val="0"/>
                        </a:spcBef>
                        <a:spcAft>
                          <a:spcPts val="0"/>
                        </a:spcAft>
                      </a:pPr>
                      <a:r>
                        <a:rPr lang="en-US" sz="1200">
                          <a:effectLst/>
                        </a:rPr>
                        <a:t>Test Date: </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TBD</a:t>
                      </a:r>
                      <a:endParaRPr lang="en-US" sz="1200">
                        <a:effectLst/>
                        <a:latin typeface="Times New Roman"/>
                        <a:ea typeface="Times New Roman"/>
                      </a:endParaRPr>
                    </a:p>
                  </a:txBody>
                  <a:tcPr marL="45110" marR="45110" marT="0" marB="0"/>
                </a:tc>
              </a:tr>
              <a:tr h="208162">
                <a:tc>
                  <a:txBody>
                    <a:bodyPr/>
                    <a:lstStyle/>
                    <a:p>
                      <a:pPr marL="0" marR="0" algn="just">
                        <a:spcBef>
                          <a:spcPts val="0"/>
                        </a:spcBef>
                        <a:spcAft>
                          <a:spcPts val="0"/>
                        </a:spcAft>
                      </a:pPr>
                      <a:r>
                        <a:rPr lang="en-US" sz="1200">
                          <a:effectLst/>
                        </a:rPr>
                        <a:t>Test Time: </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TBD</a:t>
                      </a:r>
                      <a:endParaRPr lang="en-US" sz="1200">
                        <a:effectLst/>
                        <a:latin typeface="Times New Roman"/>
                        <a:ea typeface="Times New Roman"/>
                      </a:endParaRPr>
                    </a:p>
                  </a:txBody>
                  <a:tcPr marL="45110" marR="45110" marT="0" marB="0"/>
                </a:tc>
              </a:tr>
              <a:tr h="181960">
                <a:tc>
                  <a:txBody>
                    <a:bodyPr/>
                    <a:lstStyle/>
                    <a:p>
                      <a:pPr marL="0" marR="0" algn="just">
                        <a:spcBef>
                          <a:spcPts val="0"/>
                        </a:spcBef>
                        <a:spcAft>
                          <a:spcPts val="0"/>
                        </a:spcAft>
                      </a:pPr>
                      <a:r>
                        <a:rPr lang="en-US" sz="1200">
                          <a:effectLst/>
                        </a:rPr>
                        <a:t>Test Location: </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Engineering School or Warehouse</a:t>
                      </a:r>
                      <a:endParaRPr lang="en-US" sz="1200">
                        <a:effectLst/>
                        <a:latin typeface="Times New Roman"/>
                        <a:ea typeface="Times New Roman"/>
                      </a:endParaRPr>
                    </a:p>
                  </a:txBody>
                  <a:tcPr marL="45110" marR="45110" marT="0" marB="0"/>
                </a:tc>
              </a:tr>
              <a:tr h="208162">
                <a:tc>
                  <a:txBody>
                    <a:bodyPr/>
                    <a:lstStyle/>
                    <a:p>
                      <a:pPr marL="0" marR="0" algn="just">
                        <a:spcBef>
                          <a:spcPts val="0"/>
                        </a:spcBef>
                        <a:spcAft>
                          <a:spcPts val="0"/>
                        </a:spcAft>
                      </a:pPr>
                      <a:r>
                        <a:rPr lang="en-US" sz="1200">
                          <a:effectLst/>
                        </a:rPr>
                        <a:t>Tester ID No: </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909801">
                <a:tc>
                  <a:txBody>
                    <a:bodyPr/>
                    <a:lstStyle/>
                    <a:p>
                      <a:pPr marL="0" marR="0" algn="just">
                        <a:spcBef>
                          <a:spcPts val="0"/>
                        </a:spcBef>
                        <a:spcAft>
                          <a:spcPts val="0"/>
                        </a:spcAft>
                      </a:pPr>
                      <a:r>
                        <a:rPr lang="en-US" sz="1200">
                          <a:effectLst/>
                        </a:rPr>
                        <a:t>Test Objective: </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dirty="0">
                          <a:effectLst/>
                        </a:rPr>
                        <a:t>This test is designed to check the fundamental code used to control the linear actuators, along with ensuring the motor </a:t>
                      </a:r>
                      <a:r>
                        <a:rPr lang="en-US" sz="1200" dirty="0" smtClean="0">
                          <a:effectLst/>
                        </a:rPr>
                        <a:t>drivers.</a:t>
                      </a:r>
                      <a:endParaRPr lang="en-US" sz="1200" dirty="0">
                        <a:effectLst/>
                        <a:latin typeface="Times New Roman"/>
                        <a:ea typeface="Times New Roman"/>
                      </a:endParaRPr>
                    </a:p>
                  </a:txBody>
                  <a:tcPr marL="45110" marR="45110" marT="0" marB="0"/>
                </a:tc>
              </a:tr>
              <a:tr h="212151">
                <a:tc>
                  <a:txBody>
                    <a:bodyPr/>
                    <a:lstStyle/>
                    <a:p>
                      <a:pPr marL="0" marR="0" algn="just">
                        <a:spcBef>
                          <a:spcPts val="0"/>
                        </a:spcBef>
                        <a:spcAft>
                          <a:spcPts val="0"/>
                        </a:spcAft>
                      </a:pPr>
                      <a:r>
                        <a:rPr lang="en-US" sz="1200">
                          <a:effectLst/>
                        </a:rPr>
                        <a:t>Test No: </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212151">
                <a:tc>
                  <a:txBody>
                    <a:bodyPr/>
                    <a:lstStyle/>
                    <a:p>
                      <a:pPr marL="0" marR="0" algn="just">
                        <a:spcBef>
                          <a:spcPts val="0"/>
                        </a:spcBef>
                        <a:spcAft>
                          <a:spcPts val="0"/>
                        </a:spcAft>
                      </a:pPr>
                      <a:r>
                        <a:rPr lang="en-US" sz="1200">
                          <a:effectLst/>
                        </a:rPr>
                        <a:t>Test Type: Test</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204573">
                <a:tc>
                  <a:txBody>
                    <a:bodyPr/>
                    <a:lstStyle/>
                    <a:p>
                      <a:pPr marL="0" marR="0" algn="just">
                        <a:spcBef>
                          <a:spcPts val="0"/>
                        </a:spcBef>
                        <a:spcAft>
                          <a:spcPts val="0"/>
                        </a:spcAft>
                      </a:pPr>
                      <a:r>
                        <a:rPr lang="en-US" sz="1200">
                          <a:effectLst/>
                        </a:rPr>
                        <a:t>Test Result:</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1425099">
                <a:tc>
                  <a:txBody>
                    <a:bodyPr/>
                    <a:lstStyle/>
                    <a:p>
                      <a:pPr marL="0" marR="0" algn="just">
                        <a:spcBef>
                          <a:spcPts val="0"/>
                        </a:spcBef>
                        <a:spcAft>
                          <a:spcPts val="0"/>
                        </a:spcAft>
                      </a:pPr>
                      <a:r>
                        <a:rPr lang="en-US" sz="1200">
                          <a:effectLst/>
                        </a:rPr>
                        <a:t>Test Description/Requirements:</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dirty="0">
                          <a:effectLst/>
                        </a:rPr>
                        <a:t>Upload code to the raspberry pi that when run will drive the linear actuators to the required extremes. After measuring the angles that the motion is capable of the user should be able to input any angle and have the baseplate move to that location. </a:t>
                      </a:r>
                      <a:endParaRPr lang="en-US" sz="1200" dirty="0">
                        <a:effectLst/>
                        <a:latin typeface="Times New Roman"/>
                        <a:ea typeface="Times New Roman"/>
                      </a:endParaRPr>
                    </a:p>
                  </a:txBody>
                  <a:tcPr marL="45110" marR="45110" marT="0" marB="0"/>
                </a:tc>
              </a:tr>
              <a:tr h="363920">
                <a:tc>
                  <a:txBody>
                    <a:bodyPr/>
                    <a:lstStyle/>
                    <a:p>
                      <a:pPr marL="0" marR="0" algn="just">
                        <a:spcBef>
                          <a:spcPts val="0"/>
                        </a:spcBef>
                        <a:spcAft>
                          <a:spcPts val="0"/>
                        </a:spcAft>
                      </a:pPr>
                      <a:r>
                        <a:rPr lang="en-US" sz="1200">
                          <a:effectLst/>
                        </a:rPr>
                        <a:t>Anticipated Results:</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The linear actuator moves to the correct position.</a:t>
                      </a:r>
                      <a:endParaRPr lang="en-US" sz="1200">
                        <a:effectLst/>
                        <a:latin typeface="Times New Roman"/>
                        <a:ea typeface="Times New Roman"/>
                      </a:endParaRPr>
                    </a:p>
                  </a:txBody>
                  <a:tcPr marL="45110" marR="45110" marT="0" marB="0"/>
                </a:tc>
              </a:tr>
              <a:tr h="363920">
                <a:tc>
                  <a:txBody>
                    <a:bodyPr/>
                    <a:lstStyle/>
                    <a:p>
                      <a:pPr marL="0" marR="0" algn="just">
                        <a:spcBef>
                          <a:spcPts val="0"/>
                        </a:spcBef>
                        <a:spcAft>
                          <a:spcPts val="0"/>
                        </a:spcAft>
                      </a:pPr>
                      <a:r>
                        <a:rPr lang="en-US" sz="1200">
                          <a:effectLst/>
                        </a:rPr>
                        <a:t>Requirement for Success:</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Full range of motion? Yes/No</a:t>
                      </a:r>
                      <a:br>
                        <a:rPr lang="en-US" sz="1200">
                          <a:effectLst/>
                        </a:rPr>
                      </a:br>
                      <a:r>
                        <a:rPr lang="en-US" sz="1200">
                          <a:effectLst/>
                        </a:rPr>
                        <a:t>Accuracy of the baseplate ±X°</a:t>
                      </a:r>
                      <a:endParaRPr lang="en-US" sz="1200">
                        <a:effectLst/>
                        <a:latin typeface="Times New Roman"/>
                        <a:ea typeface="Times New Roman"/>
                      </a:endParaRPr>
                    </a:p>
                  </a:txBody>
                  <a:tcPr marL="45110" marR="45110" marT="0" marB="0"/>
                </a:tc>
              </a:tr>
              <a:tr h="181960">
                <a:tc>
                  <a:txBody>
                    <a:bodyPr/>
                    <a:lstStyle/>
                    <a:p>
                      <a:pPr marL="0" marR="0" algn="just">
                        <a:spcBef>
                          <a:spcPts val="0"/>
                        </a:spcBef>
                        <a:spcAft>
                          <a:spcPts val="0"/>
                        </a:spcAft>
                      </a:pPr>
                      <a:r>
                        <a:rPr lang="en-US" sz="1200">
                          <a:effectLst/>
                        </a:rPr>
                        <a:t>Actual Results:</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Yes, &lt; ±0.5°</a:t>
                      </a:r>
                      <a:endParaRPr lang="en-US" sz="1200">
                        <a:effectLst/>
                        <a:latin typeface="Times New Roman"/>
                        <a:ea typeface="Times New Roman"/>
                      </a:endParaRPr>
                    </a:p>
                  </a:txBody>
                  <a:tcPr marL="45110" marR="45110" marT="0" marB="0"/>
                </a:tc>
              </a:tr>
              <a:tr h="208162">
                <a:tc>
                  <a:txBody>
                    <a:bodyPr/>
                    <a:lstStyle/>
                    <a:p>
                      <a:pPr marL="0" marR="0" algn="just">
                        <a:spcBef>
                          <a:spcPts val="0"/>
                        </a:spcBef>
                        <a:spcAft>
                          <a:spcPts val="0"/>
                        </a:spcAft>
                      </a:pPr>
                      <a:r>
                        <a:rPr lang="en-US" sz="1200">
                          <a:effectLst/>
                        </a:rPr>
                        <a:t>Reason for Failure:</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208162">
                <a:tc>
                  <a:txBody>
                    <a:bodyPr/>
                    <a:lstStyle/>
                    <a:p>
                      <a:pPr marL="0" marR="0" algn="just">
                        <a:spcBef>
                          <a:spcPts val="0"/>
                        </a:spcBef>
                        <a:spcAft>
                          <a:spcPts val="0"/>
                        </a:spcAft>
                      </a:pPr>
                      <a:r>
                        <a:rPr lang="en-US" sz="1200">
                          <a:effectLst/>
                        </a:rPr>
                        <a:t>Recommended Fix:</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45110" marR="45110" marT="0" marB="0"/>
                </a:tc>
              </a:tr>
              <a:tr h="280074">
                <a:tc>
                  <a:txBody>
                    <a:bodyPr/>
                    <a:lstStyle/>
                    <a:p>
                      <a:pPr marL="0" marR="0" algn="just">
                        <a:spcBef>
                          <a:spcPts val="0"/>
                        </a:spcBef>
                        <a:spcAft>
                          <a:spcPts val="0"/>
                        </a:spcAft>
                      </a:pPr>
                      <a:r>
                        <a:rPr lang="en-US" sz="1200">
                          <a:effectLst/>
                        </a:rPr>
                        <a:t>Other Comments:</a:t>
                      </a:r>
                      <a:endParaRPr lang="en-US" sz="1200">
                        <a:effectLst/>
                        <a:latin typeface="Times New Roman"/>
                        <a:ea typeface="Times New Roman"/>
                      </a:endParaRPr>
                    </a:p>
                  </a:txBody>
                  <a:tcPr marL="45110" marR="45110" marT="0" marB="0"/>
                </a:tc>
                <a:tc>
                  <a:txBody>
                    <a:bodyPr/>
                    <a:lstStyle/>
                    <a:p>
                      <a:pPr marL="0" marR="0" algn="just">
                        <a:spcBef>
                          <a:spcPts val="0"/>
                        </a:spcBef>
                        <a:spcAft>
                          <a:spcPts val="0"/>
                        </a:spcAft>
                      </a:pPr>
                      <a:r>
                        <a:rPr lang="en-US" sz="1200" dirty="0">
                          <a:effectLst/>
                        </a:rPr>
                        <a:t> </a:t>
                      </a:r>
                      <a:endParaRPr lang="en-US" sz="1200" dirty="0">
                        <a:effectLst/>
                        <a:latin typeface="Times New Roman"/>
                        <a:ea typeface="Times New Roman"/>
                      </a:endParaRPr>
                    </a:p>
                  </a:txBody>
                  <a:tcPr marL="45110" marR="45110" marT="0" marB="0"/>
                </a:tc>
              </a:tr>
            </a:tbl>
          </a:graphicData>
        </a:graphic>
      </p:graphicFrame>
    </p:spTree>
    <p:extLst>
      <p:ext uri="{BB962C8B-B14F-4D97-AF65-F5344CB8AC3E}">
        <p14:creationId xmlns:p14="http://schemas.microsoft.com/office/powerpoint/2010/main" val="4939499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762000"/>
          </a:xfrm>
        </p:spPr>
        <p:txBody>
          <a:bodyPr>
            <a:normAutofit fontScale="90000"/>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endParaRPr lang="en-US" sz="2700" dirty="0" smtClean="0"/>
          </a:p>
        </p:txBody>
      </p:sp>
      <p:sp>
        <p:nvSpPr>
          <p:cNvPr id="8" name="Footer Placeholder 3"/>
          <p:cNvSpPr>
            <a:spLocks noGrp="1"/>
          </p:cNvSpPr>
          <p:nvPr>
            <p:ph type="ftr" sz="quarter" idx="11"/>
          </p:nvPr>
        </p:nvSpPr>
        <p:spPr>
          <a:xfrm>
            <a:off x="6019800" y="6477000"/>
            <a:ext cx="2797629" cy="304800"/>
          </a:xfrm>
        </p:spPr>
        <p:txBody>
          <a:bodyPr/>
          <a:lstStyle/>
          <a:p>
            <a:r>
              <a:rPr lang="en-US" sz="1500" dirty="0" smtClean="0"/>
              <a:t>Speaker: Stephanie Anderson</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21</a:t>
            </a:fld>
            <a:endParaRPr lang="en-US"/>
          </a:p>
        </p:txBody>
      </p:sp>
      <p:pic>
        <p:nvPicPr>
          <p:cNvPr id="9" name="Picture 8"/>
          <p:cNvPicPr/>
          <p:nvPr/>
        </p:nvPicPr>
        <p:blipFill rotWithShape="1">
          <a:blip r:embed="rId3" cstate="screen">
            <a:extLst>
              <a:ext uri="{BEBA8EAE-BF5A-486C-A8C5-ECC9F3942E4B}">
                <a14:imgProps xmlns:a14="http://schemas.microsoft.com/office/drawing/2010/main">
                  <a14:imgLayer r:embed="rId4">
                    <a14:imgEffect>
                      <a14:backgroundRemoval t="3072" b="100000" l="16873" r="99071">
                        <a14:foregroundMark x1="34675" y1="53925" x2="34675" y2="53925"/>
                        <a14:foregroundMark x1="28947" y1="65188" x2="28947" y2="65188"/>
                        <a14:foregroundMark x1="38390" y1="45734" x2="38390" y2="45734"/>
                        <a14:foregroundMark x1="39783" y1="41980" x2="39783" y2="41980"/>
                        <a14:foregroundMark x1="18266" y1="73720" x2="18266" y2="73720"/>
                        <a14:foregroundMark x1="19969" y1="89761" x2="19969" y2="89761"/>
                        <a14:backgroundMark x1="32508" y1="44369" x2="32508" y2="44369"/>
                        <a14:backgroundMark x1="35913" y1="38908" x2="35913" y2="38908"/>
                        <a14:backgroundMark x1="28947" y1="53242" x2="28947" y2="53242"/>
                        <a14:backgroundMark x1="32043" y1="38225" x2="32043" y2="38225"/>
                        <a14:backgroundMark x1="34520" y1="36860" x2="34520" y2="36860"/>
                        <a14:backgroundMark x1="40867" y1="37201" x2="40867" y2="37201"/>
                        <a14:backgroundMark x1="27554" y1="57679" x2="27554" y2="57679"/>
                        <a14:backgroundMark x1="29876" y1="49147" x2="29876" y2="49147"/>
                        <a14:backgroundMark x1="28019" y1="55973" x2="28019" y2="55973"/>
                      </a14:backgroundRemoval>
                    </a14:imgEffect>
                  </a14:imgLayer>
                </a14:imgProps>
              </a:ext>
              <a:ext uri="{28A0092B-C50C-407E-A947-70E740481C1C}">
                <a14:useLocalDpi xmlns:a14="http://schemas.microsoft.com/office/drawing/2010/main"/>
              </a:ext>
            </a:extLst>
          </a:blip>
          <a:srcRect/>
          <a:stretch/>
        </p:blipFill>
        <p:spPr bwMode="auto">
          <a:xfrm rot="10504972">
            <a:off x="5882215" y="2208692"/>
            <a:ext cx="3627969" cy="2279456"/>
          </a:xfrm>
          <a:prstGeom prst="rect">
            <a:avLst/>
          </a:prstGeom>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3717213927"/>
              </p:ext>
            </p:extLst>
          </p:nvPr>
        </p:nvGraphicFramePr>
        <p:xfrm>
          <a:off x="228600" y="785799"/>
          <a:ext cx="5410200" cy="5843600"/>
        </p:xfrm>
        <a:graphic>
          <a:graphicData uri="http://schemas.openxmlformats.org/drawingml/2006/table">
            <a:tbl>
              <a:tblPr firstRow="1" firstCol="1" bandRow="1">
                <a:tableStyleId>{5C22544A-7EE6-4342-B048-85BDC9FD1C3A}</a:tableStyleId>
              </a:tblPr>
              <a:tblGrid>
                <a:gridCol w="2705100"/>
                <a:gridCol w="2705100"/>
              </a:tblGrid>
              <a:tr h="663750">
                <a:tc>
                  <a:txBody>
                    <a:bodyPr/>
                    <a:lstStyle/>
                    <a:p>
                      <a:pPr marL="0" marR="0" algn="just">
                        <a:spcBef>
                          <a:spcPts val="0"/>
                        </a:spcBef>
                        <a:spcAft>
                          <a:spcPts val="0"/>
                        </a:spcAft>
                      </a:pPr>
                      <a:r>
                        <a:rPr lang="en-US" sz="1200">
                          <a:effectLst/>
                        </a:rPr>
                        <a:t>Test Item:</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Motion Control/Feedback Test: Linear Actuators, Motor Drivers, Raspberry Pi</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Tester Name: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 Date: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TBD</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 Time: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TBD</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 Location: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Engineering School or Warehouse</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Tester ID No: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442500">
                <a:tc>
                  <a:txBody>
                    <a:bodyPr/>
                    <a:lstStyle/>
                    <a:p>
                      <a:pPr marL="0" marR="0" algn="just">
                        <a:spcBef>
                          <a:spcPts val="0"/>
                        </a:spcBef>
                        <a:spcAft>
                          <a:spcPts val="0"/>
                        </a:spcAft>
                      </a:pPr>
                      <a:r>
                        <a:rPr lang="en-US" sz="1200">
                          <a:effectLst/>
                        </a:rPr>
                        <a:t>Test Objective: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This test is designed to ensure that the system will correct of any disturbances.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 No: </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 Type: Test</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Test Result:</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442500">
                <a:tc>
                  <a:txBody>
                    <a:bodyPr/>
                    <a:lstStyle/>
                    <a:p>
                      <a:pPr marL="0" marR="0" algn="just">
                        <a:spcBef>
                          <a:spcPts val="0"/>
                        </a:spcBef>
                        <a:spcAft>
                          <a:spcPts val="0"/>
                        </a:spcAft>
                      </a:pPr>
                      <a:r>
                        <a:rPr lang="en-US" sz="1200">
                          <a:effectLst/>
                        </a:rPr>
                        <a:t>Test Description/Requirements:</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The user should input an angle for the system to go to and hold.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Anticipated Results:</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The actuator holds position</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Requirement for Success:</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Accuracy ±X°</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Actual Results:</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&lt; ±0.5°</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Reason for Failure:</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Recommended Fix:</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2463" marR="52463" marT="0" marB="0"/>
                </a:tc>
              </a:tr>
              <a:tr h="306775">
                <a:tc>
                  <a:txBody>
                    <a:bodyPr/>
                    <a:lstStyle/>
                    <a:p>
                      <a:pPr marL="0" marR="0" algn="just">
                        <a:spcBef>
                          <a:spcPts val="0"/>
                        </a:spcBef>
                        <a:spcAft>
                          <a:spcPts val="0"/>
                        </a:spcAft>
                      </a:pPr>
                      <a:r>
                        <a:rPr lang="en-US" sz="1200">
                          <a:effectLst/>
                        </a:rPr>
                        <a:t>Other Comments:</a:t>
                      </a:r>
                      <a:endParaRPr lang="en-US" sz="1200">
                        <a:effectLst/>
                        <a:latin typeface="Times New Roman"/>
                        <a:ea typeface="Times New Roman"/>
                      </a:endParaRPr>
                    </a:p>
                  </a:txBody>
                  <a:tcPr marL="52463" marR="52463" marT="0" marB="0"/>
                </a:tc>
                <a:tc>
                  <a:txBody>
                    <a:bodyPr/>
                    <a:lstStyle/>
                    <a:p>
                      <a:pPr marL="0" marR="0" algn="just">
                        <a:spcBef>
                          <a:spcPts val="0"/>
                        </a:spcBef>
                        <a:spcAft>
                          <a:spcPts val="0"/>
                        </a:spcAft>
                      </a:pPr>
                      <a:r>
                        <a:rPr lang="en-US" sz="1200" dirty="0">
                          <a:effectLst/>
                        </a:rPr>
                        <a:t> </a:t>
                      </a:r>
                      <a:endParaRPr lang="en-US" sz="1200" dirty="0">
                        <a:effectLst/>
                        <a:latin typeface="Times New Roman"/>
                        <a:ea typeface="Times New Roman"/>
                      </a:endParaRPr>
                    </a:p>
                  </a:txBody>
                  <a:tcPr marL="52463" marR="52463" marT="0" marB="0"/>
                </a:tc>
              </a:tr>
            </a:tbl>
          </a:graphicData>
        </a:graphic>
      </p:graphicFrame>
    </p:spTree>
    <p:extLst>
      <p:ext uri="{BB962C8B-B14F-4D97-AF65-F5344CB8AC3E}">
        <p14:creationId xmlns:p14="http://schemas.microsoft.com/office/powerpoint/2010/main" val="12882514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762000"/>
          </a:xfrm>
        </p:spPr>
        <p:txBody>
          <a:bodyPr>
            <a:normAutofit fontScale="90000"/>
          </a:bodyPr>
          <a:lstStyle/>
          <a:p>
            <a:pPr algn="l"/>
            <a:r>
              <a:rPr lang="en-US" dirty="0" smtClean="0"/>
              <a:t>Power Supply</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endParaRPr lang="en-US" sz="2700" dirty="0" smtClean="0"/>
          </a:p>
        </p:txBody>
      </p:sp>
      <p:sp>
        <p:nvSpPr>
          <p:cNvPr id="8" name="Footer Placeholder 3"/>
          <p:cNvSpPr>
            <a:spLocks noGrp="1"/>
          </p:cNvSpPr>
          <p:nvPr>
            <p:ph type="ftr" sz="quarter" idx="11"/>
          </p:nvPr>
        </p:nvSpPr>
        <p:spPr>
          <a:xfrm>
            <a:off x="6019800" y="6477000"/>
            <a:ext cx="2797629" cy="304800"/>
          </a:xfrm>
        </p:spPr>
        <p:txBody>
          <a:bodyPr/>
          <a:lstStyle/>
          <a:p>
            <a:r>
              <a:rPr lang="en-US" sz="1500" dirty="0" smtClean="0"/>
              <a:t>Speaker: Stephanie Anderson</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22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87868581"/>
              </p:ext>
            </p:extLst>
          </p:nvPr>
        </p:nvGraphicFramePr>
        <p:xfrm>
          <a:off x="304800" y="838200"/>
          <a:ext cx="5638800" cy="5714999"/>
        </p:xfrm>
        <a:graphic>
          <a:graphicData uri="http://schemas.openxmlformats.org/drawingml/2006/table">
            <a:tbl>
              <a:tblPr firstRow="1" firstCol="1" bandRow="1">
                <a:tableStyleId>{5C22544A-7EE6-4342-B048-85BDC9FD1C3A}</a:tableStyleId>
              </a:tblPr>
              <a:tblGrid>
                <a:gridCol w="2118487"/>
                <a:gridCol w="3520313"/>
              </a:tblGrid>
              <a:tr h="193088">
                <a:tc>
                  <a:txBody>
                    <a:bodyPr/>
                    <a:lstStyle/>
                    <a:p>
                      <a:pPr marL="0" marR="0" algn="just">
                        <a:spcBef>
                          <a:spcPts val="0"/>
                        </a:spcBef>
                        <a:spcAft>
                          <a:spcPts val="0"/>
                        </a:spcAft>
                      </a:pPr>
                      <a:r>
                        <a:rPr lang="en-US" sz="1200">
                          <a:effectLst/>
                        </a:rPr>
                        <a:t>Test Item:</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Power </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a:effectLst/>
                        </a:rPr>
                        <a:t>Tester Name: </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Eva, Stephanie, Binh, Joe </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dirty="0">
                          <a:effectLst/>
                        </a:rPr>
                        <a:t>Test Date: </a:t>
                      </a:r>
                      <a:endParaRPr lang="en-US" sz="1200" dirty="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2/1/2015</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a:effectLst/>
                        </a:rPr>
                        <a:t>Test Time: </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6:00 PM</a:t>
                      </a:r>
                      <a:endParaRPr lang="en-US" sz="1200">
                        <a:effectLst/>
                        <a:latin typeface="Times New Roman"/>
                        <a:ea typeface="Times New Roman"/>
                      </a:endParaRPr>
                    </a:p>
                  </a:txBody>
                  <a:tcPr marL="53457" marR="53457" marT="0" marB="0"/>
                </a:tc>
              </a:tr>
              <a:tr h="193088">
                <a:tc>
                  <a:txBody>
                    <a:bodyPr/>
                    <a:lstStyle/>
                    <a:p>
                      <a:pPr marL="0" marR="0" algn="just">
                        <a:spcBef>
                          <a:spcPts val="0"/>
                        </a:spcBef>
                        <a:spcAft>
                          <a:spcPts val="0"/>
                        </a:spcAft>
                      </a:pPr>
                      <a:r>
                        <a:rPr lang="en-US" sz="1200">
                          <a:effectLst/>
                        </a:rPr>
                        <a:t>Test Location: </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Engineering School </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a:effectLst/>
                        </a:rPr>
                        <a:t>Tester ID No: </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3457" marR="53457" marT="0" marB="0"/>
                </a:tc>
              </a:tr>
              <a:tr h="579264">
                <a:tc>
                  <a:txBody>
                    <a:bodyPr/>
                    <a:lstStyle/>
                    <a:p>
                      <a:pPr marL="0" marR="0" algn="just">
                        <a:spcBef>
                          <a:spcPts val="0"/>
                        </a:spcBef>
                        <a:spcAft>
                          <a:spcPts val="0"/>
                        </a:spcAft>
                      </a:pPr>
                      <a:r>
                        <a:rPr lang="en-US" sz="1200">
                          <a:effectLst/>
                        </a:rPr>
                        <a:t>Test Objective: </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This test is designed to ensure that the power is providing enough power throughout the Antennae system</a:t>
                      </a:r>
                      <a:endParaRPr lang="en-US" sz="1200">
                        <a:effectLst/>
                        <a:latin typeface="Times New Roman"/>
                        <a:ea typeface="Times New Roman"/>
                      </a:endParaRPr>
                    </a:p>
                  </a:txBody>
                  <a:tcPr marL="53457" marR="53457" marT="0" marB="0"/>
                </a:tc>
              </a:tr>
              <a:tr h="278026">
                <a:tc>
                  <a:txBody>
                    <a:bodyPr/>
                    <a:lstStyle/>
                    <a:p>
                      <a:pPr marL="0" marR="0" algn="just">
                        <a:spcBef>
                          <a:spcPts val="0"/>
                        </a:spcBef>
                        <a:spcAft>
                          <a:spcPts val="0"/>
                        </a:spcAft>
                      </a:pPr>
                      <a:r>
                        <a:rPr lang="en-US" sz="1200">
                          <a:effectLst/>
                        </a:rPr>
                        <a:t>Test No: </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3457" marR="53457" marT="0" marB="0"/>
                </a:tc>
              </a:tr>
              <a:tr h="278026">
                <a:tc>
                  <a:txBody>
                    <a:bodyPr/>
                    <a:lstStyle/>
                    <a:p>
                      <a:pPr marL="0" marR="0" algn="just">
                        <a:spcBef>
                          <a:spcPts val="0"/>
                        </a:spcBef>
                        <a:spcAft>
                          <a:spcPts val="0"/>
                        </a:spcAft>
                      </a:pPr>
                      <a:r>
                        <a:rPr lang="en-US" sz="1200">
                          <a:effectLst/>
                        </a:rPr>
                        <a:t>Test Type: Test</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3457" marR="53457" marT="0" marB="0"/>
                </a:tc>
              </a:tr>
              <a:tr h="268096">
                <a:tc>
                  <a:txBody>
                    <a:bodyPr/>
                    <a:lstStyle/>
                    <a:p>
                      <a:pPr marL="0" marR="0" algn="just">
                        <a:spcBef>
                          <a:spcPts val="0"/>
                        </a:spcBef>
                        <a:spcAft>
                          <a:spcPts val="0"/>
                        </a:spcAft>
                      </a:pPr>
                      <a:r>
                        <a:rPr lang="en-US" sz="1200">
                          <a:effectLst/>
                        </a:rPr>
                        <a:t>Test Result:</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3457" marR="53457" marT="0" marB="0"/>
                </a:tc>
              </a:tr>
              <a:tr h="772352">
                <a:tc>
                  <a:txBody>
                    <a:bodyPr/>
                    <a:lstStyle/>
                    <a:p>
                      <a:pPr marL="0" marR="0" algn="just">
                        <a:spcBef>
                          <a:spcPts val="0"/>
                        </a:spcBef>
                        <a:spcAft>
                          <a:spcPts val="0"/>
                        </a:spcAft>
                      </a:pPr>
                      <a:r>
                        <a:rPr lang="en-US" sz="1200">
                          <a:effectLst/>
                        </a:rPr>
                        <a:t>Test Description/Requirements:</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A voltmeter will be hooked up to the power block to ensure that it is outputting the required voltage to power the whole system. </a:t>
                      </a:r>
                      <a:endParaRPr lang="en-US" sz="1200">
                        <a:effectLst/>
                        <a:latin typeface="Times New Roman"/>
                        <a:ea typeface="Times New Roman"/>
                      </a:endParaRPr>
                    </a:p>
                  </a:txBody>
                  <a:tcPr marL="53457" marR="53457" marT="0" marB="0"/>
                </a:tc>
              </a:tr>
              <a:tr h="278026">
                <a:tc>
                  <a:txBody>
                    <a:bodyPr/>
                    <a:lstStyle/>
                    <a:p>
                      <a:pPr marL="0" marR="0" algn="just">
                        <a:spcBef>
                          <a:spcPts val="0"/>
                        </a:spcBef>
                        <a:spcAft>
                          <a:spcPts val="0"/>
                        </a:spcAft>
                      </a:pPr>
                      <a:r>
                        <a:rPr lang="en-US" sz="1200">
                          <a:effectLst/>
                        </a:rPr>
                        <a:t>Anticipated Results:</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The system will provide enough power </a:t>
                      </a:r>
                      <a:endParaRPr lang="en-US" sz="1200">
                        <a:effectLst/>
                        <a:latin typeface="Times New Roman"/>
                        <a:ea typeface="Times New Roman"/>
                      </a:endParaRPr>
                    </a:p>
                  </a:txBody>
                  <a:tcPr marL="53457" marR="53457" marT="0" marB="0"/>
                </a:tc>
              </a:tr>
              <a:tr h="386176">
                <a:tc>
                  <a:txBody>
                    <a:bodyPr/>
                    <a:lstStyle/>
                    <a:p>
                      <a:pPr marL="0" marR="0" algn="just">
                        <a:spcBef>
                          <a:spcPts val="0"/>
                        </a:spcBef>
                        <a:spcAft>
                          <a:spcPts val="0"/>
                        </a:spcAft>
                      </a:pPr>
                      <a:r>
                        <a:rPr lang="en-US" sz="1200">
                          <a:effectLst/>
                        </a:rPr>
                        <a:t>Requirement for Success:</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Linear actuator must be powered through DC block</a:t>
                      </a:r>
                      <a:endParaRPr lang="en-US" sz="1200">
                        <a:effectLst/>
                        <a:latin typeface="Times New Roman"/>
                        <a:ea typeface="Times New Roman"/>
                      </a:endParaRPr>
                    </a:p>
                  </a:txBody>
                  <a:tcPr marL="53457" marR="53457" marT="0" marB="0"/>
                </a:tc>
              </a:tr>
              <a:tr h="579264">
                <a:tc>
                  <a:txBody>
                    <a:bodyPr/>
                    <a:lstStyle/>
                    <a:p>
                      <a:pPr marL="0" marR="0" algn="just">
                        <a:spcBef>
                          <a:spcPts val="0"/>
                        </a:spcBef>
                        <a:spcAft>
                          <a:spcPts val="0"/>
                        </a:spcAft>
                      </a:pPr>
                      <a:r>
                        <a:rPr lang="en-US" sz="1200">
                          <a:effectLst/>
                        </a:rPr>
                        <a:t>Actual Results:</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The test passed and the linear actuator was able to be controlled with the power supply. </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a:effectLst/>
                        </a:rPr>
                        <a:t>Reason for Failure:</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a:effectLst/>
                        </a:rPr>
                        <a:t>Recommended Fix:</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a:effectLst/>
                        </a:rPr>
                        <a:t> </a:t>
                      </a:r>
                      <a:endParaRPr lang="en-US" sz="1200">
                        <a:effectLst/>
                        <a:latin typeface="Times New Roman"/>
                        <a:ea typeface="Times New Roman"/>
                      </a:endParaRPr>
                    </a:p>
                  </a:txBody>
                  <a:tcPr marL="53457" marR="53457" marT="0" marB="0"/>
                </a:tc>
              </a:tr>
              <a:tr h="272799">
                <a:tc>
                  <a:txBody>
                    <a:bodyPr/>
                    <a:lstStyle/>
                    <a:p>
                      <a:pPr marL="0" marR="0" algn="just">
                        <a:spcBef>
                          <a:spcPts val="0"/>
                        </a:spcBef>
                        <a:spcAft>
                          <a:spcPts val="0"/>
                        </a:spcAft>
                      </a:pPr>
                      <a:r>
                        <a:rPr lang="en-US" sz="1200">
                          <a:effectLst/>
                        </a:rPr>
                        <a:t>Other Comments:</a:t>
                      </a:r>
                      <a:endParaRPr lang="en-US" sz="1200">
                        <a:effectLst/>
                        <a:latin typeface="Times New Roman"/>
                        <a:ea typeface="Times New Roman"/>
                      </a:endParaRPr>
                    </a:p>
                  </a:txBody>
                  <a:tcPr marL="53457" marR="53457" marT="0" marB="0"/>
                </a:tc>
                <a:tc>
                  <a:txBody>
                    <a:bodyPr/>
                    <a:lstStyle/>
                    <a:p>
                      <a:pPr marL="0" marR="0" algn="just">
                        <a:spcBef>
                          <a:spcPts val="0"/>
                        </a:spcBef>
                        <a:spcAft>
                          <a:spcPts val="0"/>
                        </a:spcAft>
                      </a:pPr>
                      <a:r>
                        <a:rPr lang="en-US" sz="1200" dirty="0">
                          <a:effectLst/>
                        </a:rPr>
                        <a:t>Need to find way to mount onto tower</a:t>
                      </a:r>
                      <a:endParaRPr lang="en-US" sz="1200" dirty="0">
                        <a:effectLst/>
                        <a:latin typeface="Times New Roman"/>
                        <a:ea typeface="Times New Roman"/>
                      </a:endParaRPr>
                    </a:p>
                  </a:txBody>
                  <a:tcPr marL="53457" marR="53457" marT="0" marB="0"/>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978" y="2286000"/>
            <a:ext cx="2952822" cy="21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505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762000"/>
          </a:xfrm>
        </p:spPr>
        <p:txBody>
          <a:bodyPr>
            <a:normAutofit fontScale="90000"/>
          </a:bodyPr>
          <a:lstStyle/>
          <a:p>
            <a:pPr algn="l"/>
            <a:r>
              <a:rPr lang="en-US" dirty="0" smtClean="0"/>
              <a:t>Water Proof Cases</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endParaRPr lang="en-US" sz="2700" dirty="0" smtClean="0"/>
          </a:p>
        </p:txBody>
      </p:sp>
      <p:sp>
        <p:nvSpPr>
          <p:cNvPr id="8" name="Footer Placeholder 3"/>
          <p:cNvSpPr>
            <a:spLocks noGrp="1"/>
          </p:cNvSpPr>
          <p:nvPr>
            <p:ph type="ftr" sz="quarter" idx="11"/>
          </p:nvPr>
        </p:nvSpPr>
        <p:spPr>
          <a:xfrm>
            <a:off x="6019800" y="6477000"/>
            <a:ext cx="2797629" cy="304800"/>
          </a:xfrm>
        </p:spPr>
        <p:txBody>
          <a:bodyPr/>
          <a:lstStyle/>
          <a:p>
            <a:r>
              <a:rPr lang="en-US" sz="1500" dirty="0" smtClean="0"/>
              <a:t>Speaker: Stephanie Anderson</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23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1537409"/>
              </p:ext>
            </p:extLst>
          </p:nvPr>
        </p:nvGraphicFramePr>
        <p:xfrm>
          <a:off x="152400" y="762000"/>
          <a:ext cx="5867400" cy="5727881"/>
        </p:xfrm>
        <a:graphic>
          <a:graphicData uri="http://schemas.openxmlformats.org/drawingml/2006/table">
            <a:tbl>
              <a:tblPr firstRow="1" firstCol="1" bandRow="1">
                <a:tableStyleId>{5C22544A-7EE6-4342-B048-85BDC9FD1C3A}</a:tableStyleId>
              </a:tblPr>
              <a:tblGrid>
                <a:gridCol w="2081523"/>
                <a:gridCol w="3785877"/>
              </a:tblGrid>
              <a:tr h="199568">
                <a:tc>
                  <a:txBody>
                    <a:bodyPr/>
                    <a:lstStyle/>
                    <a:p>
                      <a:pPr marL="0" marR="0" algn="just">
                        <a:spcBef>
                          <a:spcPts val="0"/>
                        </a:spcBef>
                        <a:spcAft>
                          <a:spcPts val="0"/>
                        </a:spcAft>
                      </a:pPr>
                      <a:r>
                        <a:rPr lang="en-US" sz="1200">
                          <a:effectLst/>
                        </a:rPr>
                        <a:t>Test Item:</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Water Proof Circuit case</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Tester Name: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Test Date: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TBD</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Test Time: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dirty="0">
                          <a:effectLst/>
                        </a:rPr>
                        <a:t>TBD</a:t>
                      </a:r>
                      <a:endParaRPr lang="en-US" sz="1200" dirty="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Test Location: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Engineering School or Warehouse</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Tester ID No: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910374">
                <a:tc>
                  <a:txBody>
                    <a:bodyPr/>
                    <a:lstStyle/>
                    <a:p>
                      <a:pPr marL="0" marR="0" algn="just">
                        <a:spcBef>
                          <a:spcPts val="0"/>
                        </a:spcBef>
                        <a:spcAft>
                          <a:spcPts val="0"/>
                        </a:spcAft>
                      </a:pPr>
                      <a:r>
                        <a:rPr lang="en-US" sz="1200">
                          <a:effectLst/>
                        </a:rPr>
                        <a:t>Test Objective: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This test is designed to make sure the circuit cases will provide protection against the environment</a:t>
                      </a:r>
                      <a:endParaRPr lang="en-US" sz="1200">
                        <a:effectLst/>
                        <a:latin typeface="Times New Roman"/>
                        <a:ea typeface="Times New Roman"/>
                      </a:endParaRPr>
                    </a:p>
                  </a:txBody>
                  <a:tcPr marL="38141" marR="38141" marT="0" marB="0"/>
                </a:tc>
              </a:tr>
              <a:tr h="220269">
                <a:tc>
                  <a:txBody>
                    <a:bodyPr/>
                    <a:lstStyle/>
                    <a:p>
                      <a:pPr marL="0" marR="0" algn="just">
                        <a:spcBef>
                          <a:spcPts val="0"/>
                        </a:spcBef>
                        <a:spcAft>
                          <a:spcPts val="0"/>
                        </a:spcAft>
                      </a:pPr>
                      <a:r>
                        <a:rPr lang="en-US" sz="1200">
                          <a:effectLst/>
                        </a:rPr>
                        <a:t>Test No: </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220269">
                <a:tc>
                  <a:txBody>
                    <a:bodyPr/>
                    <a:lstStyle/>
                    <a:p>
                      <a:pPr marL="0" marR="0" algn="just">
                        <a:spcBef>
                          <a:spcPts val="0"/>
                        </a:spcBef>
                        <a:spcAft>
                          <a:spcPts val="0"/>
                        </a:spcAft>
                      </a:pPr>
                      <a:r>
                        <a:rPr lang="en-US" sz="1200">
                          <a:effectLst/>
                        </a:rPr>
                        <a:t>Test Type: Test</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212402">
                <a:tc>
                  <a:txBody>
                    <a:bodyPr/>
                    <a:lstStyle/>
                    <a:p>
                      <a:pPr marL="0" marR="0" algn="just">
                        <a:spcBef>
                          <a:spcPts val="0"/>
                        </a:spcBef>
                        <a:spcAft>
                          <a:spcPts val="0"/>
                        </a:spcAft>
                      </a:pPr>
                      <a:r>
                        <a:rPr lang="en-US" sz="1200">
                          <a:effectLst/>
                        </a:rPr>
                        <a:t>Test Result:</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1456599">
                <a:tc>
                  <a:txBody>
                    <a:bodyPr/>
                    <a:lstStyle/>
                    <a:p>
                      <a:pPr marL="0" marR="0" algn="just">
                        <a:spcBef>
                          <a:spcPts val="0"/>
                        </a:spcBef>
                        <a:spcAft>
                          <a:spcPts val="0"/>
                        </a:spcAft>
                      </a:pPr>
                      <a:r>
                        <a:rPr lang="en-US" sz="1200">
                          <a:effectLst/>
                        </a:rPr>
                        <a:t>Test Description/Requirements:</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a:effectLst/>
                        <a:latin typeface="Times New Roman"/>
                        <a:ea typeface="Times New Roman"/>
                      </a:endParaRPr>
                    </a:p>
                  </a:txBody>
                  <a:tcPr marL="38141" marR="38141" marT="0" marB="0"/>
                </a:tc>
                <a:tc>
                  <a:txBody>
                    <a:bodyPr/>
                    <a:lstStyle/>
                    <a:p>
                      <a:pPr marL="3810" marR="0">
                        <a:spcBef>
                          <a:spcPts val="0"/>
                        </a:spcBef>
                        <a:spcAft>
                          <a:spcPts val="0"/>
                        </a:spcAft>
                      </a:pPr>
                      <a:r>
                        <a:rPr lang="en-US" sz="1200">
                          <a:effectLst/>
                        </a:rPr>
                        <a:t>The testing for the circuit case will be done before the circuit board is place in it. A towel will be placed inside the circuit case. Once the towel is inside the case, water will be poured over the case for around 5 minutes. Once you have stopped pouring water on the case, remove the towel.</a:t>
                      </a:r>
                      <a:endParaRPr lang="en-US" sz="1200">
                        <a:effectLst/>
                        <a:latin typeface="Calibri"/>
                        <a:ea typeface="Times New Roman"/>
                        <a:cs typeface="Times New Roman"/>
                      </a:endParaRPr>
                    </a:p>
                  </a:txBody>
                  <a:tcPr marL="38141" marR="38141" marT="0" marB="0"/>
                </a:tc>
              </a:tr>
              <a:tr h="220269">
                <a:tc>
                  <a:txBody>
                    <a:bodyPr/>
                    <a:lstStyle/>
                    <a:p>
                      <a:pPr marL="0" marR="0" algn="just">
                        <a:spcBef>
                          <a:spcPts val="0"/>
                        </a:spcBef>
                        <a:spcAft>
                          <a:spcPts val="0"/>
                        </a:spcAft>
                      </a:pPr>
                      <a:r>
                        <a:rPr lang="en-US" sz="1200">
                          <a:effectLst/>
                        </a:rPr>
                        <a:t>Anticipated Results:</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364150">
                <a:tc>
                  <a:txBody>
                    <a:bodyPr/>
                    <a:lstStyle/>
                    <a:p>
                      <a:pPr marL="0" marR="0" algn="just">
                        <a:spcBef>
                          <a:spcPts val="0"/>
                        </a:spcBef>
                        <a:spcAft>
                          <a:spcPts val="0"/>
                        </a:spcAft>
                      </a:pPr>
                      <a:r>
                        <a:rPr lang="en-US" sz="1200">
                          <a:effectLst/>
                        </a:rPr>
                        <a:t>Requirement for Success:</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If the towel is dry after it has been removed from the case the test is a success</a:t>
                      </a:r>
                      <a:endParaRPr lang="en-US" sz="1200">
                        <a:effectLst/>
                        <a:latin typeface="Times New Roman"/>
                        <a:ea typeface="Times New Roman"/>
                      </a:endParaRPr>
                    </a:p>
                  </a:txBody>
                  <a:tcPr marL="38141" marR="38141" marT="0" marB="0"/>
                </a:tc>
              </a:tr>
              <a:tr h="182075">
                <a:tc>
                  <a:txBody>
                    <a:bodyPr/>
                    <a:lstStyle/>
                    <a:p>
                      <a:pPr marL="0" marR="0" algn="just">
                        <a:spcBef>
                          <a:spcPts val="0"/>
                        </a:spcBef>
                        <a:spcAft>
                          <a:spcPts val="0"/>
                        </a:spcAft>
                      </a:pPr>
                      <a:r>
                        <a:rPr lang="en-US" sz="1200">
                          <a:effectLst/>
                        </a:rPr>
                        <a:t>Actual Results:</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Reason for Failure:</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Recommended Fix:</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38141" marR="38141" marT="0" marB="0"/>
                </a:tc>
              </a:tr>
              <a:tr h="216128">
                <a:tc>
                  <a:txBody>
                    <a:bodyPr/>
                    <a:lstStyle/>
                    <a:p>
                      <a:pPr marL="0" marR="0" algn="just">
                        <a:spcBef>
                          <a:spcPts val="0"/>
                        </a:spcBef>
                        <a:spcAft>
                          <a:spcPts val="0"/>
                        </a:spcAft>
                      </a:pPr>
                      <a:r>
                        <a:rPr lang="en-US" sz="1200">
                          <a:effectLst/>
                        </a:rPr>
                        <a:t>Other Comments:</a:t>
                      </a:r>
                      <a:endParaRPr lang="en-US" sz="1200">
                        <a:effectLst/>
                        <a:latin typeface="Times New Roman"/>
                        <a:ea typeface="Times New Roman"/>
                      </a:endParaRPr>
                    </a:p>
                  </a:txBody>
                  <a:tcPr marL="38141" marR="38141" marT="0" marB="0"/>
                </a:tc>
                <a:tc>
                  <a:txBody>
                    <a:bodyPr/>
                    <a:lstStyle/>
                    <a:p>
                      <a:pPr marL="0" marR="0">
                        <a:spcBef>
                          <a:spcPts val="0"/>
                        </a:spcBef>
                        <a:spcAft>
                          <a:spcPts val="0"/>
                        </a:spcAft>
                      </a:pPr>
                      <a:r>
                        <a:rPr lang="en-US" sz="1200" dirty="0">
                          <a:effectLst/>
                        </a:rPr>
                        <a:t>Water Proof Circuit case</a:t>
                      </a:r>
                      <a:endParaRPr lang="en-US" sz="1200" dirty="0">
                        <a:effectLst/>
                        <a:latin typeface="Times New Roman"/>
                        <a:ea typeface="Times New Roman"/>
                      </a:endParaRPr>
                    </a:p>
                  </a:txBody>
                  <a:tcPr marL="38141" marR="38141" marT="0" marB="0"/>
                </a:tc>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787" y="759194"/>
            <a:ext cx="2748813" cy="274881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0999" y="3648684"/>
            <a:ext cx="2592388" cy="2592388"/>
          </a:xfrm>
          <a:prstGeom prst="rect">
            <a:avLst/>
          </a:prstGeom>
        </p:spPr>
      </p:pic>
    </p:spTree>
    <p:extLst>
      <p:ext uri="{BB962C8B-B14F-4D97-AF65-F5344CB8AC3E}">
        <p14:creationId xmlns:p14="http://schemas.microsoft.com/office/powerpoint/2010/main" val="1329783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62087945"/>
              </p:ext>
            </p:extLst>
          </p:nvPr>
        </p:nvGraphicFramePr>
        <p:xfrm>
          <a:off x="304800" y="960121"/>
          <a:ext cx="8458200" cy="5455917"/>
        </p:xfrm>
        <a:graphic>
          <a:graphicData uri="http://schemas.openxmlformats.org/drawingml/2006/table">
            <a:tbl>
              <a:tblPr firstRow="1" firstCol="1" bandRow="1">
                <a:tableStyleId>{5C22544A-7EE6-4342-B048-85BDC9FD1C3A}</a:tableStyleId>
              </a:tblPr>
              <a:tblGrid>
                <a:gridCol w="4229100"/>
                <a:gridCol w="4229100"/>
              </a:tblGrid>
              <a:tr h="228600">
                <a:tc>
                  <a:txBody>
                    <a:bodyPr/>
                    <a:lstStyle/>
                    <a:p>
                      <a:pPr marL="0" marR="0" algn="just">
                        <a:spcBef>
                          <a:spcPts val="0"/>
                        </a:spcBef>
                        <a:spcAft>
                          <a:spcPts val="0"/>
                        </a:spcAft>
                      </a:pPr>
                      <a:endParaRPr lang="en-US" sz="1500" dirty="0">
                        <a:effectLst/>
                      </a:endParaRPr>
                    </a:p>
                  </a:txBody>
                  <a:tcPr marL="38007" marR="38007" marT="0" marB="0"/>
                </a:tc>
                <a:tc>
                  <a:txBody>
                    <a:bodyPr/>
                    <a:lstStyle/>
                    <a:p>
                      <a:pPr lvl="0" algn="l">
                        <a:defRPr sz="1800" b="0" i="0">
                          <a:solidFill>
                            <a:srgbClr val="000000"/>
                          </a:solidFill>
                        </a:defRPr>
                      </a:pPr>
                      <a:r>
                        <a:rPr sz="1400" b="1" dirty="0">
                          <a:solidFill>
                            <a:srgbClr val="FFFFFF"/>
                          </a:solidFill>
                        </a:rPr>
                        <a:t>MYSQL Database</a:t>
                      </a:r>
                    </a:p>
                  </a:txBody>
                  <a:tcPr marL="0" marR="0" marT="0" marB="0" horzOverflow="overflow"/>
                </a:tc>
              </a:tr>
              <a:tr h="193524">
                <a:tc>
                  <a:txBody>
                    <a:bodyPr/>
                    <a:lstStyle/>
                    <a:p>
                      <a:pPr marL="0" marR="0" algn="just">
                        <a:spcBef>
                          <a:spcPts val="0"/>
                        </a:spcBef>
                        <a:spcAft>
                          <a:spcPts val="0"/>
                        </a:spcAft>
                      </a:pPr>
                      <a:r>
                        <a:rPr lang="en-US" sz="1500">
                          <a:effectLst/>
                        </a:rPr>
                        <a:t>Tester Name: </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193524">
                <a:tc>
                  <a:txBody>
                    <a:bodyPr/>
                    <a:lstStyle/>
                    <a:p>
                      <a:pPr marL="0" marR="0" algn="just">
                        <a:spcBef>
                          <a:spcPts val="0"/>
                        </a:spcBef>
                        <a:spcAft>
                          <a:spcPts val="0"/>
                        </a:spcAft>
                      </a:pPr>
                      <a:r>
                        <a:rPr lang="en-US" sz="1500" dirty="0">
                          <a:effectLst/>
                        </a:rPr>
                        <a:t>Test Date: </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TBD</a:t>
                      </a:r>
                    </a:p>
                  </a:txBody>
                  <a:tcPr marL="0" marR="0" marT="0" marB="0" horzOverflow="overflow"/>
                </a:tc>
              </a:tr>
              <a:tr h="193524">
                <a:tc>
                  <a:txBody>
                    <a:bodyPr/>
                    <a:lstStyle/>
                    <a:p>
                      <a:pPr marL="0" marR="0" algn="just">
                        <a:spcBef>
                          <a:spcPts val="0"/>
                        </a:spcBef>
                        <a:spcAft>
                          <a:spcPts val="0"/>
                        </a:spcAft>
                      </a:pPr>
                      <a:r>
                        <a:rPr lang="en-US" sz="1500">
                          <a:effectLst/>
                        </a:rPr>
                        <a:t>Test Time: </a:t>
                      </a:r>
                      <a:endParaRPr lang="en-US" sz="1500">
                        <a:effectLst/>
                        <a:latin typeface="Times New Roman"/>
                        <a:ea typeface="Times New Roman"/>
                      </a:endParaRPr>
                    </a:p>
                  </a:txBody>
                  <a:tcPr marL="38007" marR="38007" marT="0" marB="0"/>
                </a:tc>
                <a:tc>
                  <a:txBody>
                    <a:bodyPr/>
                    <a:lstStyle/>
                    <a:p>
                      <a:pPr lvl="0" algn="l">
                        <a:defRPr sz="1800" b="0" i="0"/>
                      </a:pPr>
                      <a:r>
                        <a:rPr sz="1400" b="1" i="1" dirty="0"/>
                        <a:t>TBD</a:t>
                      </a:r>
                    </a:p>
                  </a:txBody>
                  <a:tcPr marL="0" marR="0" marT="0" marB="0" horzOverflow="overflow"/>
                </a:tc>
              </a:tr>
              <a:tr h="193524">
                <a:tc>
                  <a:txBody>
                    <a:bodyPr/>
                    <a:lstStyle/>
                    <a:p>
                      <a:pPr marL="0" marR="0" algn="just">
                        <a:spcBef>
                          <a:spcPts val="0"/>
                        </a:spcBef>
                        <a:spcAft>
                          <a:spcPts val="0"/>
                        </a:spcAft>
                      </a:pPr>
                      <a:r>
                        <a:rPr lang="en-US" sz="1500">
                          <a:effectLst/>
                        </a:rPr>
                        <a:t>Test Location: </a:t>
                      </a:r>
                      <a:endParaRPr lang="en-US" sz="1500">
                        <a:effectLst/>
                        <a:latin typeface="Times New Roman"/>
                        <a:ea typeface="Times New Roman"/>
                      </a:endParaRPr>
                    </a:p>
                  </a:txBody>
                  <a:tcPr marL="38007" marR="38007" marT="0" marB="0"/>
                </a:tc>
                <a:tc>
                  <a:txBody>
                    <a:bodyPr/>
                    <a:lstStyle/>
                    <a:p>
                      <a:pPr lvl="0" algn="l">
                        <a:defRPr sz="1800" b="0" i="0"/>
                      </a:pPr>
                      <a:r>
                        <a:rPr sz="1400" b="1" i="1" dirty="0"/>
                        <a:t>Engineering School or Warehouse</a:t>
                      </a:r>
                    </a:p>
                  </a:txBody>
                  <a:tcPr marL="0" marR="0" marT="0" marB="0" horzOverflow="overflow"/>
                </a:tc>
              </a:tr>
              <a:tr h="193524">
                <a:tc>
                  <a:txBody>
                    <a:bodyPr/>
                    <a:lstStyle/>
                    <a:p>
                      <a:pPr marL="0" marR="0" algn="just">
                        <a:spcBef>
                          <a:spcPts val="0"/>
                        </a:spcBef>
                        <a:spcAft>
                          <a:spcPts val="0"/>
                        </a:spcAft>
                      </a:pPr>
                      <a:r>
                        <a:rPr lang="en-US" sz="1500">
                          <a:effectLst/>
                        </a:rPr>
                        <a:t>Tester ID No: </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193524">
                <a:tc>
                  <a:txBody>
                    <a:bodyPr/>
                    <a:lstStyle/>
                    <a:p>
                      <a:pPr marL="0" marR="0" algn="just">
                        <a:spcBef>
                          <a:spcPts val="0"/>
                        </a:spcBef>
                        <a:spcAft>
                          <a:spcPts val="0"/>
                        </a:spcAft>
                      </a:pPr>
                      <a:r>
                        <a:rPr lang="en-US" sz="1500" dirty="0">
                          <a:effectLst/>
                        </a:rPr>
                        <a:t>Test No: </a:t>
                      </a:r>
                      <a:endParaRPr lang="en-US" sz="1500" dirty="0">
                        <a:effectLst/>
                        <a:latin typeface="Times New Roman"/>
                        <a:ea typeface="Times New Roman"/>
                      </a:endParaRPr>
                    </a:p>
                  </a:txBody>
                  <a:tcPr marL="38007" marR="38007" marT="0" marB="0"/>
                </a:tc>
                <a:tc>
                  <a:txBody>
                    <a:bodyPr/>
                    <a:lstStyle/>
                    <a:p>
                      <a:pPr lvl="0" algn="just" defTabSz="457200">
                        <a:defRPr sz="1800" b="0" i="0"/>
                      </a:pPr>
                      <a:endParaRPr sz="1400" dirty="0">
                        <a:latin typeface="Times New Roman"/>
                        <a:ea typeface="Times New Roman"/>
                        <a:cs typeface="Times New Roman"/>
                        <a:sym typeface="Times New Roman"/>
                      </a:endParaRPr>
                    </a:p>
                  </a:txBody>
                  <a:tcPr marL="0" marR="0" marT="0" marB="0" horzOverflow="overflow"/>
                </a:tc>
              </a:tr>
              <a:tr h="169333">
                <a:tc>
                  <a:txBody>
                    <a:bodyPr/>
                    <a:lstStyle/>
                    <a:p>
                      <a:pPr marL="0" marR="0" algn="just">
                        <a:spcBef>
                          <a:spcPts val="0"/>
                        </a:spcBef>
                        <a:spcAft>
                          <a:spcPts val="0"/>
                        </a:spcAft>
                      </a:pPr>
                      <a:r>
                        <a:rPr lang="en-US" sz="1500" dirty="0" smtClean="0">
                          <a:effectLst/>
                          <a:latin typeface="Times New Roman"/>
                          <a:ea typeface="Times New Roman"/>
                        </a:rPr>
                        <a:t>Test</a:t>
                      </a:r>
                      <a:r>
                        <a:rPr lang="en-US" sz="1500" baseline="0" dirty="0" smtClean="0">
                          <a:effectLst/>
                          <a:latin typeface="Times New Roman"/>
                          <a:ea typeface="Times New Roman"/>
                        </a:rPr>
                        <a:t> Objective</a:t>
                      </a:r>
                      <a:endParaRPr lang="en-US" sz="1500" dirty="0">
                        <a:effectLst/>
                        <a:latin typeface="Times New Roman"/>
                        <a:ea typeface="Times New Roman"/>
                      </a:endParaRPr>
                    </a:p>
                  </a:txBody>
                  <a:tcPr marL="38007" marR="380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sz="1400" b="1" i="1" dirty="0"/>
                        <a:t> </a:t>
                      </a:r>
                      <a:r>
                        <a:rPr lang="en-US" sz="1400" dirty="0" smtClean="0">
                          <a:latin typeface="Times New Roman"/>
                          <a:ea typeface="Times New Roman"/>
                          <a:cs typeface="Times New Roman"/>
                          <a:sym typeface="Times New Roman"/>
                        </a:rPr>
                        <a:t>The purpose of this test is to ensure that entries collected from the ADC can be made into the database using python.</a:t>
                      </a:r>
                    </a:p>
                  </a:txBody>
                  <a:tcPr marL="0" marR="0" marT="0" marB="0" horzOverflow="overflow"/>
                </a:tc>
              </a:tr>
              <a:tr h="193524">
                <a:tc>
                  <a:txBody>
                    <a:bodyPr/>
                    <a:lstStyle/>
                    <a:p>
                      <a:pPr marL="0" marR="0" algn="just">
                        <a:spcBef>
                          <a:spcPts val="0"/>
                        </a:spcBef>
                        <a:spcAft>
                          <a:spcPts val="0"/>
                        </a:spcAft>
                      </a:pPr>
                      <a:r>
                        <a:rPr lang="en-US" sz="1500">
                          <a:effectLst/>
                        </a:rPr>
                        <a:t>Test Type: Test</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193524">
                <a:tc>
                  <a:txBody>
                    <a:bodyPr/>
                    <a:lstStyle/>
                    <a:p>
                      <a:pPr marL="0" marR="0" algn="just">
                        <a:spcBef>
                          <a:spcPts val="0"/>
                        </a:spcBef>
                        <a:spcAft>
                          <a:spcPts val="0"/>
                        </a:spcAft>
                      </a:pPr>
                      <a:r>
                        <a:rPr lang="en-US" sz="1500" dirty="0">
                          <a:effectLst/>
                        </a:rPr>
                        <a:t>Test Result:</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7467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500" b="1" kern="1200" dirty="0" smtClean="0">
                          <a:solidFill>
                            <a:schemeClr val="lt1"/>
                          </a:solidFill>
                          <a:effectLst/>
                          <a:latin typeface="+mn-lt"/>
                          <a:ea typeface="+mn-ea"/>
                          <a:cs typeface="+mn-cs"/>
                        </a:rPr>
                        <a:t>Test Description/Requirements:</a:t>
                      </a:r>
                    </a:p>
                    <a:p>
                      <a:pPr marL="0" marR="0" algn="just">
                        <a:spcBef>
                          <a:spcPts val="0"/>
                        </a:spcBef>
                        <a:spcAft>
                          <a:spcPts val="0"/>
                        </a:spcAft>
                      </a:pPr>
                      <a:endParaRPr lang="en-US" sz="1500" dirty="0">
                        <a:effectLst/>
                        <a:latin typeface="Times New Roman"/>
                        <a:ea typeface="Times New Roman"/>
                      </a:endParaRPr>
                    </a:p>
                  </a:txBody>
                  <a:tcPr marL="38007" marR="38007" marT="0" marB="0"/>
                </a:tc>
                <a:tc>
                  <a:txBody>
                    <a:bodyPr/>
                    <a:lstStyle/>
                    <a:p>
                      <a:pPr lvl="0" indent="3810" algn="l">
                        <a:defRPr sz="1800" b="0" i="0"/>
                      </a:pPr>
                      <a:r>
                        <a:rPr sz="1400" b="0" i="0" dirty="0"/>
                        <a:t>The database should be able to handle and accept all data collected from the ADC and store it without error.</a:t>
                      </a:r>
                    </a:p>
                  </a:txBody>
                  <a:tcPr marL="0" marR="0" marT="0" marB="0" horzOverflow="overflow"/>
                </a:tc>
              </a:tr>
              <a:tr h="563879">
                <a:tc>
                  <a:txBody>
                    <a:bodyPr/>
                    <a:lstStyle/>
                    <a:p>
                      <a:pPr marL="0" marR="0" algn="just">
                        <a:spcBef>
                          <a:spcPts val="0"/>
                        </a:spcBef>
                        <a:spcAft>
                          <a:spcPts val="0"/>
                        </a:spcAft>
                      </a:pPr>
                      <a:r>
                        <a:rPr lang="en-US" sz="1500" dirty="0">
                          <a:effectLst/>
                        </a:rPr>
                        <a:t>Anticipated Results:</a:t>
                      </a:r>
                      <a:endParaRPr lang="en-US" sz="1500" dirty="0">
                        <a:effectLst/>
                        <a:latin typeface="Times New Roman"/>
                        <a:ea typeface="Times New Roman"/>
                      </a:endParaRPr>
                    </a:p>
                  </a:txBody>
                  <a:tcPr marL="38007" marR="38007" marT="0" marB="0"/>
                </a:tc>
                <a:tc>
                  <a:txBody>
                    <a:bodyPr/>
                    <a:lstStyle/>
                    <a:p>
                      <a:pPr lvl="0" algn="l">
                        <a:defRPr sz="1800" b="0" i="0"/>
                      </a:pPr>
                      <a:r>
                        <a:rPr sz="1400" b="0" i="0" dirty="0"/>
                        <a:t>The database is capable of holding sample data collected from the ADC.</a:t>
                      </a:r>
                    </a:p>
                  </a:txBody>
                  <a:tcPr marL="0" marR="0" marT="0" marB="0" horzOverflow="overflow"/>
                </a:tc>
              </a:tr>
              <a:tr h="193524">
                <a:tc>
                  <a:txBody>
                    <a:bodyPr/>
                    <a:lstStyle/>
                    <a:p>
                      <a:pPr marL="0" marR="0" algn="just">
                        <a:spcBef>
                          <a:spcPts val="0"/>
                        </a:spcBef>
                        <a:spcAft>
                          <a:spcPts val="0"/>
                        </a:spcAft>
                      </a:pPr>
                      <a:r>
                        <a:rPr lang="en-US" sz="1500">
                          <a:effectLst/>
                        </a:rPr>
                        <a:t>Requirement for Success:</a:t>
                      </a:r>
                      <a:endParaRPr lang="en-US" sz="1500">
                        <a:effectLst/>
                        <a:latin typeface="Times New Roman"/>
                        <a:ea typeface="Times New Roman"/>
                      </a:endParaRPr>
                    </a:p>
                  </a:txBody>
                  <a:tcPr marL="38007" marR="38007" marT="0" marB="0"/>
                </a:tc>
                <a:tc>
                  <a:txBody>
                    <a:bodyPr/>
                    <a:lstStyle/>
                    <a:p>
                      <a:pPr lvl="0" algn="l">
                        <a:defRPr sz="1800" b="0" i="0"/>
                      </a:pPr>
                      <a:r>
                        <a:rPr sz="1400" b="0" i="0" dirty="0"/>
                        <a:t>The database must be able store all data collected from the ADC without error. The database stores all data into proper types (INT, DOUBLE, etc) </a:t>
                      </a:r>
                    </a:p>
                  </a:txBody>
                  <a:tcPr marL="0" marR="0" marT="0" marB="0" horzOverflow="overflow"/>
                </a:tc>
              </a:tr>
              <a:tr h="193524">
                <a:tc>
                  <a:txBody>
                    <a:bodyPr/>
                    <a:lstStyle/>
                    <a:p>
                      <a:pPr marL="0" marR="0" algn="just">
                        <a:spcBef>
                          <a:spcPts val="0"/>
                        </a:spcBef>
                        <a:spcAft>
                          <a:spcPts val="0"/>
                        </a:spcAft>
                      </a:pPr>
                      <a:r>
                        <a:rPr lang="en-US" sz="1500">
                          <a:effectLst/>
                        </a:rPr>
                        <a:t>Actual Results:</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193524">
                <a:tc>
                  <a:txBody>
                    <a:bodyPr/>
                    <a:lstStyle/>
                    <a:p>
                      <a:pPr marL="0" marR="0" algn="just">
                        <a:spcBef>
                          <a:spcPts val="0"/>
                        </a:spcBef>
                        <a:spcAft>
                          <a:spcPts val="0"/>
                        </a:spcAft>
                      </a:pPr>
                      <a:r>
                        <a:rPr lang="en-US" sz="1500">
                          <a:effectLst/>
                        </a:rPr>
                        <a:t>Reason for Failure:</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193524">
                <a:tc>
                  <a:txBody>
                    <a:bodyPr/>
                    <a:lstStyle/>
                    <a:p>
                      <a:pPr marL="0" marR="0" algn="just">
                        <a:spcBef>
                          <a:spcPts val="0"/>
                        </a:spcBef>
                        <a:spcAft>
                          <a:spcPts val="0"/>
                        </a:spcAft>
                      </a:pPr>
                      <a:r>
                        <a:rPr lang="en-US" sz="1500" dirty="0">
                          <a:effectLst/>
                        </a:rPr>
                        <a:t>Recommended Fix:</a:t>
                      </a:r>
                      <a:endParaRPr lang="en-US" sz="1500" dirty="0">
                        <a:effectLst/>
                        <a:latin typeface="Times New Roman"/>
                        <a:ea typeface="Times New Roman"/>
                      </a:endParaRPr>
                    </a:p>
                  </a:txBody>
                  <a:tcPr marL="38007" marR="38007" marT="0" marB="0"/>
                </a:tc>
                <a:tc>
                  <a:txBody>
                    <a:bodyPr/>
                    <a:lstStyle/>
                    <a:p>
                      <a:pPr lvl="0" algn="l">
                        <a:defRPr sz="1800" b="0" i="0">
                          <a:solidFill>
                            <a:srgbClr val="000000"/>
                          </a:solidFill>
                        </a:defRPr>
                      </a:pPr>
                      <a:endParaRPr sz="1400" b="1" dirty="0">
                        <a:solidFill>
                          <a:srgbClr val="FFFFFF"/>
                        </a:solidFill>
                      </a:endParaRPr>
                    </a:p>
                  </a:txBody>
                  <a:tcPr marL="0" marR="0" marT="0" marB="0" horzOverflow="overflow"/>
                </a:tc>
              </a:tr>
              <a:tr h="335280">
                <a:tc>
                  <a:txBody>
                    <a:bodyPr/>
                    <a:lstStyle/>
                    <a:p>
                      <a:pPr marL="0" marR="0" algn="just">
                        <a:spcBef>
                          <a:spcPts val="0"/>
                        </a:spcBef>
                        <a:spcAft>
                          <a:spcPts val="0"/>
                        </a:spcAft>
                      </a:pPr>
                      <a:r>
                        <a:rPr lang="en-US" sz="1500" dirty="0">
                          <a:effectLst/>
                        </a:rPr>
                        <a:t>Other Comments:</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bl>
          </a:graphicData>
        </a:graphic>
      </p:graphicFrame>
      <p:sp>
        <p:nvSpPr>
          <p:cNvPr id="4" name="Footer Placeholder 3"/>
          <p:cNvSpPr>
            <a:spLocks noGrp="1"/>
          </p:cNvSpPr>
          <p:nvPr>
            <p:ph type="ftr" sz="quarter" idx="11"/>
          </p:nvPr>
        </p:nvSpPr>
        <p:spPr>
          <a:xfrm>
            <a:off x="4800600" y="6464300"/>
            <a:ext cx="3352800" cy="365125"/>
          </a:xfrm>
        </p:spPr>
        <p:txBody>
          <a:bodyPr/>
          <a:lstStyle/>
          <a:p>
            <a:r>
              <a:rPr lang="en-US" dirty="0" smtClean="0"/>
              <a:t>Speaker: </a:t>
            </a:r>
            <a:r>
              <a:rPr lang="en-US" dirty="0" err="1" smtClean="0"/>
              <a:t>Binh</a:t>
            </a:r>
            <a:r>
              <a:rPr lang="en-US" dirty="0" smtClean="0"/>
              <a:t> </a:t>
            </a:r>
            <a:r>
              <a:rPr lang="en-US" dirty="0" err="1" smtClean="0"/>
              <a:t>Vuong</a:t>
            </a:r>
            <a:endParaRPr lang="en-US" dirty="0"/>
          </a:p>
        </p:txBody>
      </p:sp>
      <p:sp>
        <p:nvSpPr>
          <p:cNvPr id="2" name="TextBox 1"/>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24</a:t>
            </a:fld>
            <a:endParaRPr lang="en-US" sz="1500" dirty="0"/>
          </a:p>
        </p:txBody>
      </p:sp>
      <p:sp>
        <p:nvSpPr>
          <p:cNvPr id="7" name="Shape 59"/>
          <p:cNvSpPr>
            <a:spLocks noGrp="1"/>
          </p:cNvSpPr>
          <p:nvPr>
            <p:ph type="title"/>
          </p:nvPr>
        </p:nvSpPr>
        <p:spPr>
          <a:xfrm>
            <a:off x="533400" y="76200"/>
            <a:ext cx="7851648" cy="685800"/>
          </a:xfrm>
          <a:prstGeom prst="rect">
            <a:avLst/>
          </a:prstGeom>
        </p:spPr>
        <p:txBody>
          <a:bodyPr/>
          <a:lstStyle>
            <a:lvl1pPr algn="l">
              <a:defRPr sz="2800"/>
            </a:lvl1pPr>
          </a:lstStyle>
          <a:p>
            <a:pPr lvl="0">
              <a:defRPr sz="1800" b="0">
                <a:solidFill>
                  <a:srgbClr val="000000"/>
                </a:solidFill>
                <a:effectLst/>
              </a:defRPr>
            </a:pPr>
            <a:r>
              <a:rPr sz="2800" b="1" dirty="0">
                <a:solidFill>
                  <a:srgbClr val="ABCB70"/>
                </a:solidFill>
                <a:effectLst>
                  <a:outerShdw blurRad="38100" dist="25400" dir="5400000" rotWithShape="0">
                    <a:srgbClr val="000000">
                      <a:alpha val="43000"/>
                    </a:srgbClr>
                  </a:outerShdw>
                </a:effectLst>
              </a:rPr>
              <a:t>INITIAL DATABASE INSERTION TEST PLAN</a:t>
            </a:r>
          </a:p>
        </p:txBody>
      </p:sp>
    </p:spTree>
    <p:extLst>
      <p:ext uri="{BB962C8B-B14F-4D97-AF65-F5344CB8AC3E}">
        <p14:creationId xmlns:p14="http://schemas.microsoft.com/office/powerpoint/2010/main" val="266475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83359765"/>
              </p:ext>
            </p:extLst>
          </p:nvPr>
        </p:nvGraphicFramePr>
        <p:xfrm>
          <a:off x="304800" y="762001"/>
          <a:ext cx="8534400" cy="5816610"/>
        </p:xfrm>
        <a:graphic>
          <a:graphicData uri="http://schemas.openxmlformats.org/drawingml/2006/table">
            <a:tbl>
              <a:tblPr firstRow="1" firstCol="1" bandRow="1">
                <a:tableStyleId>{5C22544A-7EE6-4342-B048-85BDC9FD1C3A}</a:tableStyleId>
              </a:tblPr>
              <a:tblGrid>
                <a:gridCol w="4267200"/>
                <a:gridCol w="4267200"/>
              </a:tblGrid>
              <a:tr h="204019">
                <a:tc>
                  <a:txBody>
                    <a:bodyPr/>
                    <a:lstStyle/>
                    <a:p>
                      <a:pPr marL="0" marR="0" algn="just">
                        <a:spcBef>
                          <a:spcPts val="0"/>
                        </a:spcBef>
                        <a:spcAft>
                          <a:spcPts val="0"/>
                        </a:spcAft>
                      </a:pPr>
                      <a:endParaRPr lang="en-US" sz="1500" dirty="0">
                        <a:effectLst/>
                      </a:endParaRPr>
                    </a:p>
                  </a:txBody>
                  <a:tcPr marL="38007" marR="38007" marT="0" marB="0"/>
                </a:tc>
                <a:tc>
                  <a:txBody>
                    <a:bodyPr/>
                    <a:lstStyle/>
                    <a:p>
                      <a:pPr lvl="0" algn="l">
                        <a:defRPr sz="1800" b="0" i="0">
                          <a:solidFill>
                            <a:srgbClr val="000000"/>
                          </a:solidFill>
                        </a:defRPr>
                      </a:pPr>
                      <a:r>
                        <a:rPr sz="1400" b="1" dirty="0">
                          <a:solidFill>
                            <a:srgbClr val="FFFFFF"/>
                          </a:solidFill>
                        </a:rPr>
                        <a:t>MYSQL Database</a:t>
                      </a:r>
                    </a:p>
                  </a:txBody>
                  <a:tcPr marL="0" marR="0" marT="0" marB="0" horzOverflow="overflow"/>
                </a:tc>
              </a:tr>
              <a:tr h="204019">
                <a:tc>
                  <a:txBody>
                    <a:bodyPr/>
                    <a:lstStyle/>
                    <a:p>
                      <a:pPr marL="0" marR="0" algn="just">
                        <a:spcBef>
                          <a:spcPts val="0"/>
                        </a:spcBef>
                        <a:spcAft>
                          <a:spcPts val="0"/>
                        </a:spcAft>
                      </a:pPr>
                      <a:r>
                        <a:rPr lang="en-US" sz="1500">
                          <a:effectLst/>
                        </a:rPr>
                        <a:t>Tester Name: </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4019">
                <a:tc>
                  <a:txBody>
                    <a:bodyPr/>
                    <a:lstStyle/>
                    <a:p>
                      <a:pPr marL="0" marR="0" algn="just">
                        <a:spcBef>
                          <a:spcPts val="0"/>
                        </a:spcBef>
                        <a:spcAft>
                          <a:spcPts val="0"/>
                        </a:spcAft>
                      </a:pPr>
                      <a:r>
                        <a:rPr lang="en-US" sz="1500" dirty="0">
                          <a:effectLst/>
                        </a:rPr>
                        <a:t>Test Date: </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TBD</a:t>
                      </a:r>
                    </a:p>
                  </a:txBody>
                  <a:tcPr marL="0" marR="0" marT="0" marB="0" horzOverflow="overflow"/>
                </a:tc>
              </a:tr>
              <a:tr h="204019">
                <a:tc>
                  <a:txBody>
                    <a:bodyPr/>
                    <a:lstStyle/>
                    <a:p>
                      <a:pPr marL="0" marR="0" algn="just">
                        <a:spcBef>
                          <a:spcPts val="0"/>
                        </a:spcBef>
                        <a:spcAft>
                          <a:spcPts val="0"/>
                        </a:spcAft>
                      </a:pPr>
                      <a:r>
                        <a:rPr lang="en-US" sz="1500">
                          <a:effectLst/>
                        </a:rPr>
                        <a:t>Test Time: </a:t>
                      </a:r>
                      <a:endParaRPr lang="en-US" sz="1500">
                        <a:effectLst/>
                        <a:latin typeface="Times New Roman"/>
                        <a:ea typeface="Times New Roman"/>
                      </a:endParaRPr>
                    </a:p>
                  </a:txBody>
                  <a:tcPr marL="38007" marR="38007" marT="0" marB="0"/>
                </a:tc>
                <a:tc>
                  <a:txBody>
                    <a:bodyPr/>
                    <a:lstStyle/>
                    <a:p>
                      <a:pPr lvl="0" algn="l">
                        <a:defRPr sz="1800" b="0" i="0"/>
                      </a:pPr>
                      <a:r>
                        <a:rPr sz="1400" b="1" i="1" dirty="0"/>
                        <a:t>TBD</a:t>
                      </a:r>
                    </a:p>
                  </a:txBody>
                  <a:tcPr marL="0" marR="0" marT="0" marB="0" horzOverflow="overflow"/>
                </a:tc>
              </a:tr>
              <a:tr h="204019">
                <a:tc>
                  <a:txBody>
                    <a:bodyPr/>
                    <a:lstStyle/>
                    <a:p>
                      <a:pPr marL="0" marR="0" algn="just">
                        <a:spcBef>
                          <a:spcPts val="0"/>
                        </a:spcBef>
                        <a:spcAft>
                          <a:spcPts val="0"/>
                        </a:spcAft>
                      </a:pPr>
                      <a:r>
                        <a:rPr lang="en-US" sz="1500">
                          <a:effectLst/>
                        </a:rPr>
                        <a:t>Test Location: </a:t>
                      </a:r>
                      <a:endParaRPr lang="en-US" sz="1500">
                        <a:effectLst/>
                        <a:latin typeface="Times New Roman"/>
                        <a:ea typeface="Times New Roman"/>
                      </a:endParaRPr>
                    </a:p>
                  </a:txBody>
                  <a:tcPr marL="38007" marR="38007" marT="0" marB="0"/>
                </a:tc>
                <a:tc>
                  <a:txBody>
                    <a:bodyPr/>
                    <a:lstStyle/>
                    <a:p>
                      <a:pPr lvl="0" algn="l">
                        <a:defRPr sz="1800" b="0" i="0"/>
                      </a:pPr>
                      <a:r>
                        <a:rPr sz="1400" b="1" i="1" dirty="0"/>
                        <a:t>Engineering School or Warehouse</a:t>
                      </a:r>
                    </a:p>
                  </a:txBody>
                  <a:tcPr marL="0" marR="0" marT="0" marB="0" horzOverflow="overflow"/>
                </a:tc>
              </a:tr>
              <a:tr h="204019">
                <a:tc>
                  <a:txBody>
                    <a:bodyPr/>
                    <a:lstStyle/>
                    <a:p>
                      <a:pPr marL="0" marR="0" algn="just">
                        <a:spcBef>
                          <a:spcPts val="0"/>
                        </a:spcBef>
                        <a:spcAft>
                          <a:spcPts val="0"/>
                        </a:spcAft>
                      </a:pPr>
                      <a:r>
                        <a:rPr lang="en-US" sz="1500">
                          <a:effectLst/>
                        </a:rPr>
                        <a:t>Tester ID No: </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4019">
                <a:tc>
                  <a:txBody>
                    <a:bodyPr/>
                    <a:lstStyle/>
                    <a:p>
                      <a:pPr marL="0" marR="0" algn="just">
                        <a:spcBef>
                          <a:spcPts val="0"/>
                        </a:spcBef>
                        <a:spcAft>
                          <a:spcPts val="0"/>
                        </a:spcAft>
                      </a:pPr>
                      <a:r>
                        <a:rPr lang="en-US" sz="1500" dirty="0">
                          <a:effectLst/>
                        </a:rPr>
                        <a:t>Test No: </a:t>
                      </a:r>
                      <a:endParaRPr lang="en-US" sz="1500" dirty="0">
                        <a:effectLst/>
                        <a:latin typeface="Times New Roman"/>
                        <a:ea typeface="Times New Roman"/>
                      </a:endParaRPr>
                    </a:p>
                  </a:txBody>
                  <a:tcPr marL="38007" marR="38007" marT="0" marB="0"/>
                </a:tc>
                <a:tc>
                  <a:txBody>
                    <a:bodyPr/>
                    <a:lstStyle/>
                    <a:p>
                      <a:pPr lvl="0" algn="l">
                        <a:defRPr sz="1800" b="0" i="0"/>
                      </a:pPr>
                      <a:endParaRPr sz="1200" dirty="0">
                        <a:latin typeface="Times New Roman"/>
                        <a:ea typeface="Times New Roman"/>
                        <a:cs typeface="Times New Roman"/>
                        <a:sym typeface="Times New Roman"/>
                      </a:endParaRPr>
                    </a:p>
                  </a:txBody>
                  <a:tcPr marL="0" marR="0" marT="0" marB="0" horzOverflow="overflow"/>
                </a:tc>
              </a:tr>
              <a:tr h="680063">
                <a:tc>
                  <a:txBody>
                    <a:bodyPr/>
                    <a:lstStyle/>
                    <a:p>
                      <a:pPr marL="0" marR="0" algn="just">
                        <a:spcBef>
                          <a:spcPts val="0"/>
                        </a:spcBef>
                        <a:spcAft>
                          <a:spcPts val="0"/>
                        </a:spcAft>
                      </a:pPr>
                      <a:r>
                        <a:rPr lang="en-US" sz="1500" dirty="0" smtClean="0">
                          <a:effectLst/>
                          <a:latin typeface="Times New Roman"/>
                          <a:ea typeface="Times New Roman"/>
                        </a:rPr>
                        <a:t>Test</a:t>
                      </a:r>
                      <a:r>
                        <a:rPr lang="en-US" sz="1500" baseline="0" dirty="0" smtClean="0">
                          <a:effectLst/>
                          <a:latin typeface="Times New Roman"/>
                          <a:ea typeface="Times New Roman"/>
                        </a:rPr>
                        <a:t> Objective</a:t>
                      </a:r>
                      <a:endParaRPr lang="en-US" sz="1500" dirty="0">
                        <a:effectLst/>
                        <a:latin typeface="Times New Roman"/>
                        <a:ea typeface="Times New Roman"/>
                      </a:endParaRPr>
                    </a:p>
                  </a:txBody>
                  <a:tcPr marL="38007" marR="3800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sz="1400" b="1" i="1" dirty="0"/>
                        <a:t> </a:t>
                      </a:r>
                      <a:r>
                        <a:rPr lang="en-US" sz="1200" dirty="0" smtClean="0">
                          <a:latin typeface="Times New Roman"/>
                          <a:ea typeface="Times New Roman"/>
                          <a:cs typeface="Times New Roman"/>
                          <a:sym typeface="Times New Roman"/>
                        </a:rPr>
                        <a:t>The purpose of this test is to ensure that entries can be made into the database quickly enough after the sampling rate is increased due to using C or C++ instead of Python when retrieving data from the ADC.</a:t>
                      </a:r>
                    </a:p>
                  </a:txBody>
                  <a:tcPr marL="0" marR="0" marT="0" marB="0" horzOverflow="overflow"/>
                </a:tc>
              </a:tr>
              <a:tr h="204019">
                <a:tc>
                  <a:txBody>
                    <a:bodyPr/>
                    <a:lstStyle/>
                    <a:p>
                      <a:pPr marL="0" marR="0" algn="just">
                        <a:spcBef>
                          <a:spcPts val="0"/>
                        </a:spcBef>
                        <a:spcAft>
                          <a:spcPts val="0"/>
                        </a:spcAft>
                      </a:pPr>
                      <a:r>
                        <a:rPr lang="en-US" sz="1500">
                          <a:effectLst/>
                        </a:rPr>
                        <a:t>Test Type: Test</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4019">
                <a:tc>
                  <a:txBody>
                    <a:bodyPr/>
                    <a:lstStyle/>
                    <a:p>
                      <a:pPr marL="0" marR="0" algn="just">
                        <a:spcBef>
                          <a:spcPts val="0"/>
                        </a:spcBef>
                        <a:spcAft>
                          <a:spcPts val="0"/>
                        </a:spcAft>
                      </a:pPr>
                      <a:r>
                        <a:rPr lang="en-US" sz="1500" dirty="0">
                          <a:effectLst/>
                        </a:rPr>
                        <a:t>Test Result:</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8160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500" b="1" kern="1200" dirty="0" smtClean="0">
                          <a:solidFill>
                            <a:schemeClr val="lt1"/>
                          </a:solidFill>
                          <a:effectLst/>
                          <a:latin typeface="+mn-lt"/>
                          <a:ea typeface="+mn-ea"/>
                          <a:cs typeface="+mn-cs"/>
                        </a:rPr>
                        <a:t>Test Description/Requirements:</a:t>
                      </a:r>
                    </a:p>
                    <a:p>
                      <a:pPr marL="0" marR="0" algn="just">
                        <a:spcBef>
                          <a:spcPts val="0"/>
                        </a:spcBef>
                        <a:spcAft>
                          <a:spcPts val="0"/>
                        </a:spcAft>
                      </a:pPr>
                      <a:endParaRPr lang="en-US" sz="1500" dirty="0">
                        <a:effectLst/>
                        <a:latin typeface="Times New Roman"/>
                        <a:ea typeface="Times New Roman"/>
                      </a:endParaRPr>
                    </a:p>
                  </a:txBody>
                  <a:tcPr marL="38007" marR="38007" marT="0" marB="0"/>
                </a:tc>
                <a:tc>
                  <a:txBody>
                    <a:bodyPr/>
                    <a:lstStyle/>
                    <a:p>
                      <a:pPr lvl="0" algn="l">
                        <a:defRPr sz="1800" b="0" i="0"/>
                      </a:pPr>
                      <a:r>
                        <a:rPr kumimoji="0" lang="en-US" sz="1200" b="0" i="0" kern="1200" dirty="0" smtClean="0">
                          <a:solidFill>
                            <a:schemeClr val="dk1"/>
                          </a:solidFill>
                          <a:latin typeface="+mn-lt"/>
                          <a:ea typeface="+mn-ea"/>
                          <a:cs typeface="+mn-cs"/>
                        </a:rPr>
                        <a:t>The database should be able to handle the increased sampling rate after the switch from Python to C or C++. A requirement set by the sponsor is to increase the sampling rate that data is retrieved by the A/D Converter. This is to be done by changing the retrieval language from Python to C or C++.</a:t>
                      </a:r>
                      <a:endParaRPr sz="1200" dirty="0">
                        <a:latin typeface="Times New Roman"/>
                        <a:ea typeface="Times New Roman"/>
                        <a:cs typeface="Times New Roman"/>
                        <a:sym typeface="Times New Roman"/>
                      </a:endParaRPr>
                    </a:p>
                  </a:txBody>
                  <a:tcPr marL="0" marR="0" marT="0" marB="0" horzOverflow="overflow"/>
                </a:tc>
              </a:tr>
              <a:tr h="489645">
                <a:tc>
                  <a:txBody>
                    <a:bodyPr/>
                    <a:lstStyle/>
                    <a:p>
                      <a:pPr marL="0" marR="0" algn="just">
                        <a:spcBef>
                          <a:spcPts val="0"/>
                        </a:spcBef>
                        <a:spcAft>
                          <a:spcPts val="0"/>
                        </a:spcAft>
                      </a:pPr>
                      <a:r>
                        <a:rPr lang="en-US" sz="1500" dirty="0">
                          <a:effectLst/>
                        </a:rPr>
                        <a:t>Anticipated Results:</a:t>
                      </a:r>
                      <a:endParaRPr lang="en-US" sz="1500" dirty="0">
                        <a:effectLst/>
                        <a:latin typeface="Times New Roman"/>
                        <a:ea typeface="Times New Roman"/>
                      </a:endParaRPr>
                    </a:p>
                  </a:txBody>
                  <a:tcPr marL="38007" marR="38007" marT="0" marB="0"/>
                </a:tc>
                <a:tc>
                  <a:txBody>
                    <a:bodyPr/>
                    <a:lstStyle/>
                    <a:p>
                      <a:pPr lvl="0" algn="l">
                        <a:defRPr sz="1800" b="0" i="0"/>
                      </a:pPr>
                      <a:r>
                        <a:rPr sz="1200" dirty="0">
                          <a:latin typeface="Times New Roman"/>
                          <a:ea typeface="Times New Roman"/>
                          <a:cs typeface="Times New Roman"/>
                          <a:sym typeface="Times New Roman"/>
                        </a:rPr>
                        <a:t>The change to C or C++ is expected to result in 200KSPS. The expected result is that the database will be able to handle this amount of data being inserted. </a:t>
                      </a:r>
                    </a:p>
                  </a:txBody>
                  <a:tcPr marL="0" marR="0" marT="0" marB="0" horzOverflow="overflow"/>
                </a:tc>
              </a:tr>
              <a:tr h="619770">
                <a:tc>
                  <a:txBody>
                    <a:bodyPr/>
                    <a:lstStyle/>
                    <a:p>
                      <a:pPr marL="0" marR="0" algn="just">
                        <a:spcBef>
                          <a:spcPts val="0"/>
                        </a:spcBef>
                        <a:spcAft>
                          <a:spcPts val="0"/>
                        </a:spcAft>
                      </a:pPr>
                      <a:r>
                        <a:rPr lang="en-US" sz="1500">
                          <a:effectLst/>
                        </a:rPr>
                        <a:t>Requirement for Success:</a:t>
                      </a:r>
                      <a:endParaRPr lang="en-US" sz="1500">
                        <a:effectLst/>
                        <a:latin typeface="Times New Roman"/>
                        <a:ea typeface="Times New Roman"/>
                      </a:endParaRPr>
                    </a:p>
                  </a:txBody>
                  <a:tcPr marL="38007" marR="38007" marT="0" marB="0"/>
                </a:tc>
                <a:tc>
                  <a:txBody>
                    <a:bodyPr/>
                    <a:lstStyle/>
                    <a:p>
                      <a:pPr lvl="0" algn="l">
                        <a:defRPr sz="1800" b="0" i="0"/>
                      </a:pPr>
                      <a:r>
                        <a:rPr sz="1200" b="0" i="0" dirty="0"/>
                        <a:t>The database must be able to handle the increased sampling rate without altering the power requirements because the since the current system runs on a standard outlet. </a:t>
                      </a:r>
                    </a:p>
                  </a:txBody>
                  <a:tcPr marL="0" marR="0" marT="0" marB="0" horzOverflow="overflow"/>
                </a:tc>
              </a:tr>
              <a:tr h="204019">
                <a:tc>
                  <a:txBody>
                    <a:bodyPr/>
                    <a:lstStyle/>
                    <a:p>
                      <a:pPr marL="0" marR="0" algn="just">
                        <a:spcBef>
                          <a:spcPts val="0"/>
                        </a:spcBef>
                        <a:spcAft>
                          <a:spcPts val="0"/>
                        </a:spcAft>
                      </a:pPr>
                      <a:r>
                        <a:rPr lang="en-US" sz="1500">
                          <a:effectLst/>
                        </a:rPr>
                        <a:t>Actual Results:</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4019">
                <a:tc>
                  <a:txBody>
                    <a:bodyPr/>
                    <a:lstStyle/>
                    <a:p>
                      <a:pPr marL="0" marR="0" algn="just">
                        <a:spcBef>
                          <a:spcPts val="0"/>
                        </a:spcBef>
                        <a:spcAft>
                          <a:spcPts val="0"/>
                        </a:spcAft>
                      </a:pPr>
                      <a:r>
                        <a:rPr lang="en-US" sz="1500">
                          <a:effectLst/>
                        </a:rPr>
                        <a:t>Reason for Failure:</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4019">
                <a:tc>
                  <a:txBody>
                    <a:bodyPr/>
                    <a:lstStyle/>
                    <a:p>
                      <a:pPr marL="0" marR="0" algn="just">
                        <a:spcBef>
                          <a:spcPts val="0"/>
                        </a:spcBef>
                        <a:spcAft>
                          <a:spcPts val="0"/>
                        </a:spcAft>
                      </a:pPr>
                      <a:r>
                        <a:rPr lang="en-US" sz="1500" dirty="0">
                          <a:effectLst/>
                        </a:rPr>
                        <a:t>Recommended Fix:</a:t>
                      </a:r>
                      <a:endParaRPr lang="en-US" sz="1500" dirty="0">
                        <a:effectLst/>
                        <a:latin typeface="Times New Roman"/>
                        <a:ea typeface="Times New Roman"/>
                      </a:endParaRPr>
                    </a:p>
                  </a:txBody>
                  <a:tcPr marL="38007" marR="38007" marT="0" marB="0"/>
                </a:tc>
                <a:tc>
                  <a:txBody>
                    <a:bodyPr/>
                    <a:lstStyle/>
                    <a:p>
                      <a:pPr lvl="0" algn="l">
                        <a:defRPr sz="1800" b="0" i="0">
                          <a:solidFill>
                            <a:srgbClr val="000000"/>
                          </a:solidFill>
                        </a:defRPr>
                      </a:pPr>
                      <a:endParaRPr sz="1400" b="1" dirty="0">
                        <a:solidFill>
                          <a:srgbClr val="FFFFFF"/>
                        </a:solidFill>
                      </a:endParaRPr>
                    </a:p>
                  </a:txBody>
                  <a:tcPr marL="0" marR="0" marT="0" marB="0" horzOverflow="overflow"/>
                </a:tc>
              </a:tr>
              <a:tr h="204019">
                <a:tc>
                  <a:txBody>
                    <a:bodyPr/>
                    <a:lstStyle/>
                    <a:p>
                      <a:pPr marL="0" marR="0" algn="just">
                        <a:spcBef>
                          <a:spcPts val="0"/>
                        </a:spcBef>
                        <a:spcAft>
                          <a:spcPts val="0"/>
                        </a:spcAft>
                      </a:pPr>
                      <a:r>
                        <a:rPr lang="en-US" sz="1500" dirty="0">
                          <a:effectLst/>
                        </a:rPr>
                        <a:t>Other Comments:</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bl>
          </a:graphicData>
        </a:graphic>
      </p:graphicFrame>
      <p:sp>
        <p:nvSpPr>
          <p:cNvPr id="4" name="Footer Placeholder 3"/>
          <p:cNvSpPr>
            <a:spLocks noGrp="1"/>
          </p:cNvSpPr>
          <p:nvPr>
            <p:ph type="ftr" sz="quarter" idx="11"/>
          </p:nvPr>
        </p:nvSpPr>
        <p:spPr>
          <a:xfrm>
            <a:off x="4800600" y="6464300"/>
            <a:ext cx="3352800" cy="365125"/>
          </a:xfrm>
        </p:spPr>
        <p:txBody>
          <a:bodyPr/>
          <a:lstStyle/>
          <a:p>
            <a:r>
              <a:rPr lang="en-US" dirty="0" smtClean="0"/>
              <a:t>Speaker: </a:t>
            </a:r>
            <a:r>
              <a:rPr lang="en-US" dirty="0" err="1" smtClean="0"/>
              <a:t>Binh</a:t>
            </a:r>
            <a:r>
              <a:rPr lang="en-US" dirty="0" smtClean="0"/>
              <a:t> </a:t>
            </a:r>
            <a:r>
              <a:rPr lang="en-US" dirty="0" err="1" smtClean="0"/>
              <a:t>Vuong</a:t>
            </a:r>
            <a:endParaRPr lang="en-US" dirty="0"/>
          </a:p>
        </p:txBody>
      </p:sp>
      <p:sp>
        <p:nvSpPr>
          <p:cNvPr id="2" name="TextBox 1"/>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25</a:t>
            </a:fld>
            <a:endParaRPr lang="en-US" sz="1500" dirty="0"/>
          </a:p>
        </p:txBody>
      </p:sp>
      <p:sp>
        <p:nvSpPr>
          <p:cNvPr id="8" name="Shape 65"/>
          <p:cNvSpPr txBox="1">
            <a:spLocks/>
          </p:cNvSpPr>
          <p:nvPr/>
        </p:nvSpPr>
        <p:spPr>
          <a:xfrm>
            <a:off x="533400" y="22225"/>
            <a:ext cx="7851648" cy="685800"/>
          </a:xfrm>
          <a:prstGeom prst="rect">
            <a:avLst/>
          </a:prstGeom>
        </p:spPr>
        <p:txBody>
          <a:bodyPr vert="horz" lIns="0" rIns="0" bIns="0" anchor="b">
            <a:normAutofit/>
          </a:bodyPr>
          <a:lstStyle>
            <a:lvl1pPr algn="l" rtl="0" eaLnBrk="1" latinLnBrk="0" hangingPunct="1">
              <a:spcBef>
                <a:spcPct val="0"/>
              </a:spcBef>
              <a:buNone/>
              <a:defRPr kumimoji="0" sz="2800" b="0" kern="1200">
                <a:ln>
                  <a:noFill/>
                </a:ln>
                <a:solidFill>
                  <a:schemeClr val="tx2"/>
                </a:solidFill>
                <a:effectLst/>
                <a:latin typeface="+mj-lt"/>
                <a:ea typeface="+mj-ea"/>
                <a:cs typeface="+mj-cs"/>
              </a:defRPr>
            </a:lvl1pPr>
          </a:lstStyle>
          <a:p>
            <a:pPr>
              <a:defRPr sz="1800" b="0">
                <a:solidFill>
                  <a:srgbClr val="000000"/>
                </a:solidFill>
                <a:effectLst/>
              </a:defRPr>
            </a:pPr>
            <a:r>
              <a:rPr lang="en-US" sz="3600" b="1" dirty="0" smtClean="0">
                <a:solidFill>
                  <a:srgbClr val="ABCB70"/>
                </a:solidFill>
                <a:effectLst>
                  <a:outerShdw blurRad="38100" dist="25400" dir="5400000" rotWithShape="0">
                    <a:srgbClr val="000000">
                      <a:alpha val="43000"/>
                    </a:srgbClr>
                  </a:outerShdw>
                </a:effectLst>
              </a:rPr>
              <a:t>DATABASE INSERTION TEST PLAN</a:t>
            </a:r>
            <a:endParaRPr lang="en-US" sz="3600" b="1" dirty="0">
              <a:solidFill>
                <a:srgbClr val="ABCB70"/>
              </a:solidFill>
              <a:effectLst>
                <a:outerShdw blurRad="38100" dist="25400" dir="5400000" rotWithShape="0">
                  <a:srgbClr val="000000">
                    <a:alpha val="43000"/>
                  </a:srgbClr>
                </a:outerShdw>
              </a:effectLst>
            </a:endParaRPr>
          </a:p>
        </p:txBody>
      </p:sp>
    </p:spTree>
    <p:extLst>
      <p:ext uri="{BB962C8B-B14F-4D97-AF65-F5344CB8AC3E}">
        <p14:creationId xmlns:p14="http://schemas.microsoft.com/office/powerpoint/2010/main" val="243717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16349185"/>
              </p:ext>
            </p:extLst>
          </p:nvPr>
        </p:nvGraphicFramePr>
        <p:xfrm>
          <a:off x="304800" y="960121"/>
          <a:ext cx="8534400" cy="5331870"/>
        </p:xfrm>
        <a:graphic>
          <a:graphicData uri="http://schemas.openxmlformats.org/drawingml/2006/table">
            <a:tbl>
              <a:tblPr firstRow="1" firstCol="1" bandRow="1">
                <a:tableStyleId>{5C22544A-7EE6-4342-B048-85BDC9FD1C3A}</a:tableStyleId>
              </a:tblPr>
              <a:tblGrid>
                <a:gridCol w="4267200"/>
                <a:gridCol w="4267200"/>
              </a:tblGrid>
              <a:tr h="186011">
                <a:tc>
                  <a:txBody>
                    <a:bodyPr/>
                    <a:lstStyle/>
                    <a:p>
                      <a:pPr marL="0" marR="0" algn="just">
                        <a:spcBef>
                          <a:spcPts val="0"/>
                        </a:spcBef>
                        <a:spcAft>
                          <a:spcPts val="0"/>
                        </a:spcAft>
                      </a:pPr>
                      <a:endParaRPr lang="en-US" sz="1500" dirty="0">
                        <a:effectLst/>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User Interface Motion Control</a:t>
                      </a:r>
                    </a:p>
                  </a:txBody>
                  <a:tcPr marL="68580" marR="68580" marT="0" marB="0"/>
                </a:tc>
              </a:tr>
              <a:tr h="186011">
                <a:tc>
                  <a:txBody>
                    <a:bodyPr/>
                    <a:lstStyle/>
                    <a:p>
                      <a:pPr marL="0" marR="0" algn="just">
                        <a:spcBef>
                          <a:spcPts val="0"/>
                        </a:spcBef>
                        <a:spcAft>
                          <a:spcPts val="0"/>
                        </a:spcAft>
                      </a:pPr>
                      <a:r>
                        <a:rPr lang="en-US" sz="1500">
                          <a:effectLst/>
                        </a:rPr>
                        <a:t>Tester Name: </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Eva, Stephanie, Binh, Joe</a:t>
                      </a:r>
                    </a:p>
                  </a:txBody>
                  <a:tcPr marL="68580" marR="68580" marT="0" marB="0"/>
                </a:tc>
              </a:tr>
              <a:tr h="30479">
                <a:tc>
                  <a:txBody>
                    <a:bodyPr/>
                    <a:lstStyle/>
                    <a:p>
                      <a:pPr marL="0" marR="0" algn="just">
                        <a:spcBef>
                          <a:spcPts val="0"/>
                        </a:spcBef>
                        <a:spcAft>
                          <a:spcPts val="0"/>
                        </a:spcAft>
                      </a:pPr>
                      <a:r>
                        <a:rPr lang="en-US" sz="1500" dirty="0">
                          <a:effectLst/>
                        </a:rPr>
                        <a:t>Test Date: </a:t>
                      </a: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dirty="0" smtClean="0">
                          <a:effectLst/>
                          <a:latin typeface="Times New Roman"/>
                          <a:ea typeface="Times New Roman"/>
                        </a:rPr>
                        <a:t>TBD</a:t>
                      </a:r>
                      <a:endParaRPr lang="en-US" sz="1200" dirty="0">
                        <a:effectLst/>
                        <a:latin typeface="Times New Roman"/>
                        <a:ea typeface="Times New Roman"/>
                      </a:endParaRPr>
                    </a:p>
                  </a:txBody>
                  <a:tcPr marL="68580" marR="68580" marT="0" marB="0"/>
                </a:tc>
              </a:tr>
              <a:tr h="186011">
                <a:tc>
                  <a:txBody>
                    <a:bodyPr/>
                    <a:lstStyle/>
                    <a:p>
                      <a:pPr marL="0" marR="0" algn="just">
                        <a:spcBef>
                          <a:spcPts val="0"/>
                        </a:spcBef>
                        <a:spcAft>
                          <a:spcPts val="0"/>
                        </a:spcAft>
                      </a:pPr>
                      <a:r>
                        <a:rPr lang="en-US" sz="1500">
                          <a:effectLst/>
                        </a:rPr>
                        <a:t>Test Time: </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dirty="0" smtClean="0">
                          <a:effectLst/>
                          <a:latin typeface="Times New Roman"/>
                          <a:ea typeface="Times New Roman"/>
                        </a:rPr>
                        <a:t>TBD</a:t>
                      </a:r>
                      <a:endParaRPr lang="en-US" sz="1200" dirty="0">
                        <a:effectLst/>
                        <a:latin typeface="Times New Roman"/>
                        <a:ea typeface="Times New Roman"/>
                      </a:endParaRPr>
                    </a:p>
                  </a:txBody>
                  <a:tcPr marL="68580" marR="68580" marT="0" marB="0"/>
                </a:tc>
              </a:tr>
              <a:tr h="186011">
                <a:tc>
                  <a:txBody>
                    <a:bodyPr/>
                    <a:lstStyle/>
                    <a:p>
                      <a:pPr marL="0" marR="0" algn="just">
                        <a:spcBef>
                          <a:spcPts val="0"/>
                        </a:spcBef>
                        <a:spcAft>
                          <a:spcPts val="0"/>
                        </a:spcAft>
                      </a:pPr>
                      <a:r>
                        <a:rPr lang="en-US" sz="1500">
                          <a:effectLst/>
                        </a:rPr>
                        <a:t>Test Location: </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Engineering School</a:t>
                      </a:r>
                    </a:p>
                  </a:txBody>
                  <a:tcPr marL="68580" marR="68580" marT="0" marB="0"/>
                </a:tc>
              </a:tr>
              <a:tr h="186011">
                <a:tc>
                  <a:txBody>
                    <a:bodyPr/>
                    <a:lstStyle/>
                    <a:p>
                      <a:pPr marL="0" marR="0" algn="just">
                        <a:spcBef>
                          <a:spcPts val="0"/>
                        </a:spcBef>
                        <a:spcAft>
                          <a:spcPts val="0"/>
                        </a:spcAft>
                      </a:pPr>
                      <a:r>
                        <a:rPr lang="en-US" sz="1500">
                          <a:effectLst/>
                        </a:rPr>
                        <a:t>Tester ID No: </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 </a:t>
                      </a:r>
                    </a:p>
                  </a:txBody>
                  <a:tcPr marL="68580" marR="68580" marT="0" marB="0"/>
                </a:tc>
              </a:tr>
              <a:tr h="259079">
                <a:tc>
                  <a:txBody>
                    <a:bodyPr/>
                    <a:lstStyle/>
                    <a:p>
                      <a:pPr marL="0" marR="0" algn="just">
                        <a:spcBef>
                          <a:spcPts val="0"/>
                        </a:spcBef>
                        <a:spcAft>
                          <a:spcPts val="0"/>
                        </a:spcAft>
                      </a:pPr>
                      <a:r>
                        <a:rPr lang="en-US" sz="1500" dirty="0">
                          <a:effectLst/>
                        </a:rPr>
                        <a:t>Test No: </a:t>
                      </a: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endParaRPr lang="en-US" sz="1200" dirty="0">
                        <a:effectLst/>
                        <a:latin typeface="Times New Roman"/>
                        <a:ea typeface="Times New Roman"/>
                      </a:endParaRPr>
                    </a:p>
                  </a:txBody>
                  <a:tcPr marL="68580" marR="68580" marT="0" marB="0"/>
                </a:tc>
              </a:tr>
              <a:tr h="186011">
                <a:tc>
                  <a:txBody>
                    <a:bodyPr/>
                    <a:lstStyle/>
                    <a:p>
                      <a:pPr marL="0" marR="0" algn="just">
                        <a:spcBef>
                          <a:spcPts val="0"/>
                        </a:spcBef>
                        <a:spcAft>
                          <a:spcPts val="0"/>
                        </a:spcAft>
                      </a:pPr>
                      <a:r>
                        <a:rPr lang="en-US" sz="1500" dirty="0" smtClean="0">
                          <a:effectLst/>
                          <a:latin typeface="Times New Roman"/>
                          <a:ea typeface="Times New Roman"/>
                        </a:rPr>
                        <a:t>Test</a:t>
                      </a:r>
                      <a:r>
                        <a:rPr lang="en-US" sz="1500" baseline="0" dirty="0" smtClean="0">
                          <a:effectLst/>
                          <a:latin typeface="Times New Roman"/>
                          <a:ea typeface="Times New Roman"/>
                        </a:rPr>
                        <a:t> Objective</a:t>
                      </a:r>
                      <a:endParaRPr lang="en-US" sz="1500" dirty="0">
                        <a:effectLst/>
                        <a:latin typeface="Times New Roman"/>
                        <a:ea typeface="Times New Roman"/>
                      </a:endParaRPr>
                    </a:p>
                  </a:txBody>
                  <a:tcPr marL="38007" marR="38007"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a:ea typeface="Times New Roman"/>
                        </a:rPr>
                        <a:t> </a:t>
                      </a:r>
                      <a:r>
                        <a:rPr lang="en-US" sz="1200" dirty="0" smtClean="0">
                          <a:effectLst/>
                          <a:latin typeface="Times New Roman"/>
                          <a:ea typeface="Times New Roman"/>
                        </a:rPr>
                        <a:t>This test is designed to ensure that the code is fully functional within</a:t>
                      </a:r>
                      <a:r>
                        <a:rPr lang="en-US" sz="1200" baseline="0" dirty="0" smtClean="0">
                          <a:effectLst/>
                          <a:latin typeface="Times New Roman"/>
                          <a:ea typeface="Times New Roman"/>
                        </a:rPr>
                        <a:t> the GUI</a:t>
                      </a:r>
                      <a:r>
                        <a:rPr lang="en-US" sz="1200" dirty="0" smtClean="0">
                          <a:effectLst/>
                          <a:latin typeface="Times New Roman"/>
                          <a:ea typeface="Times New Roman"/>
                        </a:rPr>
                        <a:t>. Allowing the user to input the desired location of the radar via a user interface. </a:t>
                      </a:r>
                    </a:p>
                    <a:p>
                      <a:pPr marL="0" marR="0" algn="just">
                        <a:spcBef>
                          <a:spcPts val="0"/>
                        </a:spcBef>
                        <a:spcAft>
                          <a:spcPts val="0"/>
                        </a:spcAft>
                      </a:pPr>
                      <a:endParaRPr lang="en-US" sz="1200" dirty="0">
                        <a:effectLst/>
                        <a:latin typeface="Times New Roman"/>
                        <a:ea typeface="Times New Roman"/>
                      </a:endParaRPr>
                    </a:p>
                  </a:txBody>
                  <a:tcPr marL="68580" marR="68580" marT="0" marB="0"/>
                </a:tc>
              </a:tr>
              <a:tr h="186011">
                <a:tc>
                  <a:txBody>
                    <a:bodyPr/>
                    <a:lstStyle/>
                    <a:p>
                      <a:pPr marL="0" marR="0" algn="just">
                        <a:spcBef>
                          <a:spcPts val="0"/>
                        </a:spcBef>
                        <a:spcAft>
                          <a:spcPts val="0"/>
                        </a:spcAft>
                      </a:pPr>
                      <a:r>
                        <a:rPr lang="en-US" sz="1500">
                          <a:effectLst/>
                        </a:rPr>
                        <a:t>Test Type: Test</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 </a:t>
                      </a:r>
                    </a:p>
                  </a:txBody>
                  <a:tcPr marL="68580" marR="68580" marT="0" marB="0"/>
                </a:tc>
              </a:tr>
              <a:tr h="186011">
                <a:tc>
                  <a:txBody>
                    <a:bodyPr/>
                    <a:lstStyle/>
                    <a:p>
                      <a:pPr marL="0" marR="0" algn="just">
                        <a:spcBef>
                          <a:spcPts val="0"/>
                        </a:spcBef>
                        <a:spcAft>
                          <a:spcPts val="0"/>
                        </a:spcAft>
                      </a:pPr>
                      <a:r>
                        <a:rPr lang="en-US" sz="1500" dirty="0">
                          <a:effectLst/>
                        </a:rPr>
                        <a:t>Test Result:</a:t>
                      </a: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 </a:t>
                      </a:r>
                    </a:p>
                  </a:txBody>
                  <a:tcPr marL="68580" marR="68580" marT="0" marB="0"/>
                </a:tc>
              </a:tr>
              <a:tr h="37202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500" b="1" kern="1200" dirty="0" smtClean="0">
                          <a:solidFill>
                            <a:schemeClr val="lt1"/>
                          </a:solidFill>
                          <a:effectLst/>
                          <a:latin typeface="+mn-lt"/>
                          <a:ea typeface="+mn-ea"/>
                          <a:cs typeface="+mn-cs"/>
                        </a:rPr>
                        <a:t>Test Description/Requirements:</a:t>
                      </a:r>
                    </a:p>
                    <a:p>
                      <a:pPr marL="0" marR="0" algn="just">
                        <a:spcBef>
                          <a:spcPts val="0"/>
                        </a:spcBef>
                        <a:spcAft>
                          <a:spcPts val="0"/>
                        </a:spcAft>
                      </a:pP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dirty="0">
                          <a:effectLst/>
                          <a:latin typeface="Times New Roman"/>
                          <a:ea typeface="Times New Roman"/>
                        </a:rPr>
                        <a:t>The user should be able to command and control the motion control system via. a user interface.  </a:t>
                      </a:r>
                    </a:p>
                  </a:txBody>
                  <a:tcPr marL="68580" marR="68580" marT="0" marB="0"/>
                </a:tc>
              </a:tr>
              <a:tr h="446428">
                <a:tc>
                  <a:txBody>
                    <a:bodyPr/>
                    <a:lstStyle/>
                    <a:p>
                      <a:pPr marL="0" marR="0" algn="just">
                        <a:spcBef>
                          <a:spcPts val="0"/>
                        </a:spcBef>
                        <a:spcAft>
                          <a:spcPts val="0"/>
                        </a:spcAft>
                      </a:pPr>
                      <a:r>
                        <a:rPr lang="en-US" sz="1500" dirty="0">
                          <a:effectLst/>
                        </a:rPr>
                        <a:t>Anticipated Results:</a:t>
                      </a: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 </a:t>
                      </a:r>
                    </a:p>
                  </a:txBody>
                  <a:tcPr marL="68580" marR="68580" marT="0" marB="0"/>
                </a:tc>
              </a:tr>
              <a:tr h="694443">
                <a:tc>
                  <a:txBody>
                    <a:bodyPr/>
                    <a:lstStyle/>
                    <a:p>
                      <a:pPr marL="0" marR="0" algn="just">
                        <a:spcBef>
                          <a:spcPts val="0"/>
                        </a:spcBef>
                        <a:spcAft>
                          <a:spcPts val="0"/>
                        </a:spcAft>
                      </a:pPr>
                      <a:r>
                        <a:rPr lang="en-US" sz="1500">
                          <a:effectLst/>
                        </a:rPr>
                        <a:t>Requirement for Success:</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dirty="0">
                          <a:effectLst/>
                          <a:latin typeface="Times New Roman"/>
                          <a:ea typeface="Times New Roman"/>
                        </a:rPr>
                        <a:t>Did the motion occur and was the accuracy preserved based off previous test results?</a:t>
                      </a:r>
                    </a:p>
                  </a:txBody>
                  <a:tcPr marL="68580" marR="68580" marT="0" marB="0"/>
                </a:tc>
              </a:tr>
              <a:tr h="186011">
                <a:tc>
                  <a:txBody>
                    <a:bodyPr/>
                    <a:lstStyle/>
                    <a:p>
                      <a:pPr marL="0" marR="0" algn="just">
                        <a:spcBef>
                          <a:spcPts val="0"/>
                        </a:spcBef>
                        <a:spcAft>
                          <a:spcPts val="0"/>
                        </a:spcAft>
                      </a:pPr>
                      <a:r>
                        <a:rPr lang="en-US" sz="1500">
                          <a:effectLst/>
                        </a:rPr>
                        <a:t>Actual Results:</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endParaRPr lang="en-US" sz="1200" dirty="0">
                        <a:effectLst/>
                        <a:latin typeface="Times New Roman"/>
                        <a:ea typeface="Times New Roman"/>
                      </a:endParaRPr>
                    </a:p>
                  </a:txBody>
                  <a:tcPr marL="68580" marR="68580" marT="0" marB="0"/>
                </a:tc>
              </a:tr>
              <a:tr h="186011">
                <a:tc>
                  <a:txBody>
                    <a:bodyPr/>
                    <a:lstStyle/>
                    <a:p>
                      <a:pPr marL="0" marR="0" algn="just">
                        <a:spcBef>
                          <a:spcPts val="0"/>
                        </a:spcBef>
                        <a:spcAft>
                          <a:spcPts val="0"/>
                        </a:spcAft>
                      </a:pPr>
                      <a:r>
                        <a:rPr lang="en-US" sz="1500">
                          <a:effectLst/>
                        </a:rPr>
                        <a:t>Reason for Failure:</a:t>
                      </a:r>
                      <a:endParaRPr lang="en-US" sz="150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 </a:t>
                      </a:r>
                    </a:p>
                  </a:txBody>
                  <a:tcPr marL="68580" marR="68580" marT="0" marB="0"/>
                </a:tc>
              </a:tr>
              <a:tr h="186011">
                <a:tc>
                  <a:txBody>
                    <a:bodyPr/>
                    <a:lstStyle/>
                    <a:p>
                      <a:pPr marL="0" marR="0" algn="just">
                        <a:spcBef>
                          <a:spcPts val="0"/>
                        </a:spcBef>
                        <a:spcAft>
                          <a:spcPts val="0"/>
                        </a:spcAft>
                      </a:pPr>
                      <a:r>
                        <a:rPr lang="en-US" sz="1500" dirty="0">
                          <a:effectLst/>
                        </a:rPr>
                        <a:t>Recommended Fix:</a:t>
                      </a: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a:effectLst/>
                          <a:latin typeface="Times New Roman"/>
                          <a:ea typeface="Times New Roman"/>
                        </a:rPr>
                        <a:t> </a:t>
                      </a:r>
                    </a:p>
                  </a:txBody>
                  <a:tcPr marL="68580" marR="68580" marT="0" marB="0"/>
                </a:tc>
              </a:tr>
              <a:tr h="186011">
                <a:tc>
                  <a:txBody>
                    <a:bodyPr/>
                    <a:lstStyle/>
                    <a:p>
                      <a:pPr marL="0" marR="0" algn="just">
                        <a:spcBef>
                          <a:spcPts val="0"/>
                        </a:spcBef>
                        <a:spcAft>
                          <a:spcPts val="0"/>
                        </a:spcAft>
                      </a:pPr>
                      <a:r>
                        <a:rPr lang="en-US" sz="1500" dirty="0">
                          <a:effectLst/>
                        </a:rPr>
                        <a:t>Other Comments:</a:t>
                      </a:r>
                      <a:endParaRPr lang="en-US" sz="1500" dirty="0">
                        <a:effectLst/>
                        <a:latin typeface="Times New Roman"/>
                        <a:ea typeface="Times New Roman"/>
                      </a:endParaRPr>
                    </a:p>
                  </a:txBody>
                  <a:tcPr marL="38007" marR="38007" marT="0" marB="0"/>
                </a:tc>
                <a:tc>
                  <a:txBody>
                    <a:bodyPr/>
                    <a:lstStyle/>
                    <a:p>
                      <a:pPr marL="0" marR="0" algn="just">
                        <a:spcBef>
                          <a:spcPts val="0"/>
                        </a:spcBef>
                        <a:spcAft>
                          <a:spcPts val="0"/>
                        </a:spcAft>
                      </a:pPr>
                      <a:r>
                        <a:rPr lang="en-US" sz="1200" dirty="0">
                          <a:effectLst/>
                          <a:latin typeface="Times New Roman"/>
                          <a:ea typeface="Times New Roman"/>
                        </a:rPr>
                        <a:t> </a:t>
                      </a:r>
                    </a:p>
                  </a:txBody>
                  <a:tcPr marL="68580" marR="68580" marT="0" marB="0"/>
                </a:tc>
              </a:tr>
            </a:tbl>
          </a:graphicData>
        </a:graphic>
      </p:graphicFrame>
      <p:sp>
        <p:nvSpPr>
          <p:cNvPr id="4" name="Footer Placeholder 3"/>
          <p:cNvSpPr>
            <a:spLocks noGrp="1"/>
          </p:cNvSpPr>
          <p:nvPr>
            <p:ph type="ftr" sz="quarter" idx="11"/>
          </p:nvPr>
        </p:nvSpPr>
        <p:spPr>
          <a:xfrm>
            <a:off x="4800600" y="6464300"/>
            <a:ext cx="3352800" cy="365125"/>
          </a:xfrm>
        </p:spPr>
        <p:txBody>
          <a:bodyPr/>
          <a:lstStyle/>
          <a:p>
            <a:r>
              <a:rPr lang="en-US" dirty="0" smtClean="0"/>
              <a:t>Speaker: </a:t>
            </a:r>
            <a:r>
              <a:rPr lang="en-US" dirty="0" err="1" smtClean="0"/>
              <a:t>Binh</a:t>
            </a:r>
            <a:r>
              <a:rPr lang="en-US" dirty="0" smtClean="0"/>
              <a:t> </a:t>
            </a:r>
            <a:r>
              <a:rPr lang="en-US" dirty="0" err="1" smtClean="0"/>
              <a:t>Vuong</a:t>
            </a:r>
            <a:endParaRPr lang="en-US" dirty="0"/>
          </a:p>
        </p:txBody>
      </p:sp>
      <p:sp>
        <p:nvSpPr>
          <p:cNvPr id="2" name="TextBox 1"/>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26</a:t>
            </a:fld>
            <a:endParaRPr lang="en-US" sz="1500" dirty="0"/>
          </a:p>
        </p:txBody>
      </p:sp>
      <p:sp>
        <p:nvSpPr>
          <p:cNvPr id="8" name="Shape 65"/>
          <p:cNvSpPr txBox="1">
            <a:spLocks/>
          </p:cNvSpPr>
          <p:nvPr/>
        </p:nvSpPr>
        <p:spPr>
          <a:xfrm>
            <a:off x="533400" y="228600"/>
            <a:ext cx="7851648" cy="685800"/>
          </a:xfrm>
          <a:prstGeom prst="rect">
            <a:avLst/>
          </a:prstGeom>
        </p:spPr>
        <p:txBody>
          <a:bodyPr vert="horz" lIns="0" rIns="0" bIns="0" anchor="b">
            <a:normAutofit/>
          </a:bodyPr>
          <a:lstStyle>
            <a:lvl1pPr algn="l" rtl="0" eaLnBrk="1" latinLnBrk="0" hangingPunct="1">
              <a:spcBef>
                <a:spcPct val="0"/>
              </a:spcBef>
              <a:buNone/>
              <a:defRPr kumimoji="0" sz="2800" b="0" kern="1200">
                <a:ln>
                  <a:noFill/>
                </a:ln>
                <a:solidFill>
                  <a:schemeClr val="tx2"/>
                </a:solidFill>
                <a:effectLst/>
                <a:latin typeface="+mj-lt"/>
                <a:ea typeface="+mj-ea"/>
                <a:cs typeface="+mj-cs"/>
              </a:defRPr>
            </a:lvl1pPr>
          </a:lstStyle>
          <a:p>
            <a:pPr>
              <a:defRPr sz="1800" b="0">
                <a:solidFill>
                  <a:srgbClr val="000000"/>
                </a:solidFill>
                <a:effectLst/>
              </a:defRPr>
            </a:pPr>
            <a:r>
              <a:rPr lang="en-US" sz="3600" b="1" dirty="0" smtClean="0">
                <a:solidFill>
                  <a:srgbClr val="ABCB70"/>
                </a:solidFill>
                <a:effectLst>
                  <a:outerShdw blurRad="38100" dist="25400" dir="5400000" rotWithShape="0">
                    <a:srgbClr val="000000">
                      <a:alpha val="43000"/>
                    </a:srgbClr>
                  </a:outerShdw>
                </a:effectLst>
              </a:rPr>
              <a:t>TESTING FOR LINEAR ACTUATION</a:t>
            </a:r>
            <a:endParaRPr lang="en-US" sz="3600" b="1" dirty="0">
              <a:solidFill>
                <a:srgbClr val="ABCB70"/>
              </a:solidFill>
              <a:effectLst>
                <a:outerShdw blurRad="38100" dist="25400" dir="5400000" rotWithShape="0">
                  <a:srgbClr val="000000">
                    <a:alpha val="43000"/>
                  </a:srgbClr>
                </a:outerShdw>
              </a:effectLst>
            </a:endParaRPr>
          </a:p>
        </p:txBody>
      </p:sp>
    </p:spTree>
    <p:extLst>
      <p:ext uri="{BB962C8B-B14F-4D97-AF65-F5344CB8AC3E}">
        <p14:creationId xmlns:p14="http://schemas.microsoft.com/office/powerpoint/2010/main" val="139374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0986330"/>
              </p:ext>
            </p:extLst>
          </p:nvPr>
        </p:nvGraphicFramePr>
        <p:xfrm>
          <a:off x="304800" y="858981"/>
          <a:ext cx="8534400" cy="5202212"/>
        </p:xfrm>
        <a:graphic>
          <a:graphicData uri="http://schemas.openxmlformats.org/drawingml/2006/table">
            <a:tbl>
              <a:tblPr firstRow="1" firstCol="1" bandRow="1">
                <a:tableStyleId>{5C22544A-7EE6-4342-B048-85BDC9FD1C3A}</a:tableStyleId>
              </a:tblPr>
              <a:tblGrid>
                <a:gridCol w="4267200"/>
                <a:gridCol w="4267200"/>
              </a:tblGrid>
              <a:tr h="207681">
                <a:tc>
                  <a:txBody>
                    <a:bodyPr/>
                    <a:lstStyle/>
                    <a:p>
                      <a:pPr marL="0" marR="0" algn="just">
                        <a:spcBef>
                          <a:spcPts val="0"/>
                        </a:spcBef>
                        <a:spcAft>
                          <a:spcPts val="0"/>
                        </a:spcAft>
                      </a:pPr>
                      <a:endParaRPr lang="en-US" sz="1500" dirty="0">
                        <a:effectLst/>
                      </a:endParaRPr>
                    </a:p>
                  </a:txBody>
                  <a:tcPr marL="38007" marR="38007" marT="0" marB="0"/>
                </a:tc>
                <a:tc>
                  <a:txBody>
                    <a:bodyPr/>
                    <a:lstStyle/>
                    <a:p>
                      <a:pPr lvl="0" algn="l">
                        <a:defRPr sz="1800" b="0" i="0">
                          <a:solidFill>
                            <a:srgbClr val="000000"/>
                          </a:solidFill>
                        </a:defRPr>
                      </a:pPr>
                      <a:r>
                        <a:rPr sz="1400" b="1" dirty="0">
                          <a:solidFill>
                            <a:srgbClr val="FFFFFF"/>
                          </a:solidFill>
                        </a:rPr>
                        <a:t>GUI</a:t>
                      </a:r>
                    </a:p>
                  </a:txBody>
                  <a:tcPr marL="0" marR="0" marT="0" marB="0" horzOverflow="overflow"/>
                </a:tc>
              </a:tr>
              <a:tr h="207681">
                <a:tc>
                  <a:txBody>
                    <a:bodyPr/>
                    <a:lstStyle/>
                    <a:p>
                      <a:pPr marL="0" marR="0" algn="just">
                        <a:spcBef>
                          <a:spcPts val="0"/>
                        </a:spcBef>
                        <a:spcAft>
                          <a:spcPts val="0"/>
                        </a:spcAft>
                      </a:pPr>
                      <a:r>
                        <a:rPr lang="en-US" sz="1200">
                          <a:effectLst/>
                        </a:rPr>
                        <a:t>Tester Name: </a:t>
                      </a:r>
                      <a:endParaRPr lang="en-US" sz="1200">
                        <a:effectLst/>
                        <a:latin typeface="Times New Roman"/>
                        <a:ea typeface="Times New Roman"/>
                      </a:endParaRPr>
                    </a:p>
                  </a:txBody>
                  <a:tcPr marL="38007" marR="38007" marT="0" marB="0"/>
                </a:tc>
                <a:tc>
                  <a:txBody>
                    <a:bodyPr/>
                    <a:lstStyle/>
                    <a:p>
                      <a:pPr lvl="0" algn="l">
                        <a:defRPr sz="1800" b="0" i="0"/>
                      </a:pPr>
                      <a:r>
                        <a:rPr sz="1200" b="1" i="1" dirty="0"/>
                        <a:t> </a:t>
                      </a:r>
                    </a:p>
                  </a:txBody>
                  <a:tcPr marL="0" marR="0" marT="0" marB="0" horzOverflow="overflow"/>
                </a:tc>
              </a:tr>
              <a:tr h="207681">
                <a:tc>
                  <a:txBody>
                    <a:bodyPr/>
                    <a:lstStyle/>
                    <a:p>
                      <a:pPr marL="0" marR="0" algn="just">
                        <a:spcBef>
                          <a:spcPts val="0"/>
                        </a:spcBef>
                        <a:spcAft>
                          <a:spcPts val="0"/>
                        </a:spcAft>
                      </a:pPr>
                      <a:r>
                        <a:rPr lang="en-US" sz="1200" dirty="0">
                          <a:effectLst/>
                        </a:rPr>
                        <a:t>Test Date: </a:t>
                      </a:r>
                      <a:endParaRPr lang="en-US" sz="1200" dirty="0">
                        <a:effectLst/>
                        <a:latin typeface="Times New Roman"/>
                        <a:ea typeface="Times New Roman"/>
                      </a:endParaRPr>
                    </a:p>
                  </a:txBody>
                  <a:tcPr marL="38007" marR="38007" marT="0" marB="0"/>
                </a:tc>
                <a:tc>
                  <a:txBody>
                    <a:bodyPr/>
                    <a:lstStyle/>
                    <a:p>
                      <a:pPr lvl="0" algn="l">
                        <a:defRPr sz="1800" b="0" i="0"/>
                      </a:pPr>
                      <a:r>
                        <a:rPr sz="1200" b="1" i="1" dirty="0"/>
                        <a:t>TBD</a:t>
                      </a:r>
                    </a:p>
                  </a:txBody>
                  <a:tcPr marL="0" marR="0" marT="0" marB="0" horzOverflow="overflow"/>
                </a:tc>
              </a:tr>
              <a:tr h="207681">
                <a:tc>
                  <a:txBody>
                    <a:bodyPr/>
                    <a:lstStyle/>
                    <a:p>
                      <a:pPr marL="0" marR="0" algn="just">
                        <a:spcBef>
                          <a:spcPts val="0"/>
                        </a:spcBef>
                        <a:spcAft>
                          <a:spcPts val="0"/>
                        </a:spcAft>
                      </a:pPr>
                      <a:r>
                        <a:rPr lang="en-US" sz="1200">
                          <a:effectLst/>
                        </a:rPr>
                        <a:t>Test Time: </a:t>
                      </a:r>
                      <a:endParaRPr lang="en-US" sz="1200">
                        <a:effectLst/>
                        <a:latin typeface="Times New Roman"/>
                        <a:ea typeface="Times New Roman"/>
                      </a:endParaRPr>
                    </a:p>
                  </a:txBody>
                  <a:tcPr marL="38007" marR="38007" marT="0" marB="0"/>
                </a:tc>
                <a:tc>
                  <a:txBody>
                    <a:bodyPr/>
                    <a:lstStyle/>
                    <a:p>
                      <a:pPr lvl="0" algn="l">
                        <a:defRPr sz="1800" b="0" i="0"/>
                      </a:pPr>
                      <a:r>
                        <a:rPr sz="1200" b="1" i="1" dirty="0"/>
                        <a:t>TBD</a:t>
                      </a:r>
                    </a:p>
                  </a:txBody>
                  <a:tcPr marL="0" marR="0" marT="0" marB="0" horzOverflow="overflow"/>
                </a:tc>
              </a:tr>
              <a:tr h="207681">
                <a:tc>
                  <a:txBody>
                    <a:bodyPr/>
                    <a:lstStyle/>
                    <a:p>
                      <a:pPr marL="0" marR="0" algn="just">
                        <a:spcBef>
                          <a:spcPts val="0"/>
                        </a:spcBef>
                        <a:spcAft>
                          <a:spcPts val="0"/>
                        </a:spcAft>
                      </a:pPr>
                      <a:r>
                        <a:rPr lang="en-US" sz="1200">
                          <a:effectLst/>
                        </a:rPr>
                        <a:t>Test Location: </a:t>
                      </a:r>
                      <a:endParaRPr lang="en-US" sz="1200">
                        <a:effectLst/>
                        <a:latin typeface="Times New Roman"/>
                        <a:ea typeface="Times New Roman"/>
                      </a:endParaRPr>
                    </a:p>
                  </a:txBody>
                  <a:tcPr marL="38007" marR="38007" marT="0" marB="0"/>
                </a:tc>
                <a:tc>
                  <a:txBody>
                    <a:bodyPr/>
                    <a:lstStyle/>
                    <a:p>
                      <a:pPr lvl="0" algn="l">
                        <a:defRPr sz="1800" b="0" i="0"/>
                      </a:pPr>
                      <a:r>
                        <a:rPr sz="1200" b="1" i="1" dirty="0"/>
                        <a:t>Engineering School or Warehouse</a:t>
                      </a:r>
                    </a:p>
                  </a:txBody>
                  <a:tcPr marL="0" marR="0" marT="0" marB="0" horzOverflow="overflow"/>
                </a:tc>
              </a:tr>
              <a:tr h="207681">
                <a:tc>
                  <a:txBody>
                    <a:bodyPr/>
                    <a:lstStyle/>
                    <a:p>
                      <a:pPr marL="0" marR="0" algn="just">
                        <a:spcBef>
                          <a:spcPts val="0"/>
                        </a:spcBef>
                        <a:spcAft>
                          <a:spcPts val="0"/>
                        </a:spcAft>
                      </a:pPr>
                      <a:r>
                        <a:rPr lang="en-US" sz="1200">
                          <a:effectLst/>
                        </a:rPr>
                        <a:t>Tester ID No: </a:t>
                      </a:r>
                      <a:endParaRPr lang="en-US" sz="1200">
                        <a:effectLst/>
                        <a:latin typeface="Times New Roman"/>
                        <a:ea typeface="Times New Roman"/>
                      </a:endParaRPr>
                    </a:p>
                  </a:txBody>
                  <a:tcPr marL="38007" marR="38007" marT="0" marB="0"/>
                </a:tc>
                <a:tc>
                  <a:txBody>
                    <a:bodyPr/>
                    <a:lstStyle/>
                    <a:p>
                      <a:pPr lvl="0" algn="l">
                        <a:defRPr sz="1800" b="0" i="0"/>
                      </a:pPr>
                      <a:r>
                        <a:rPr sz="1200" b="1" i="1" dirty="0"/>
                        <a:t> </a:t>
                      </a:r>
                    </a:p>
                  </a:txBody>
                  <a:tcPr marL="0" marR="0" marT="0" marB="0" horzOverflow="overflow"/>
                </a:tc>
              </a:tr>
              <a:tr h="360219">
                <a:tc>
                  <a:txBody>
                    <a:bodyPr/>
                    <a:lstStyle/>
                    <a:p>
                      <a:pPr marL="0" marR="0" algn="just">
                        <a:spcBef>
                          <a:spcPts val="0"/>
                        </a:spcBef>
                        <a:spcAft>
                          <a:spcPts val="0"/>
                        </a:spcAft>
                      </a:pPr>
                      <a:r>
                        <a:rPr lang="en-US" sz="1200" dirty="0">
                          <a:effectLst/>
                        </a:rPr>
                        <a:t>Test No: </a:t>
                      </a:r>
                      <a:endParaRPr lang="en-US" sz="1200" dirty="0">
                        <a:effectLst/>
                        <a:latin typeface="Times New Roman"/>
                        <a:ea typeface="Times New Roman"/>
                      </a:endParaRPr>
                    </a:p>
                  </a:txBody>
                  <a:tcPr marL="38007" marR="38007" marT="0" marB="0"/>
                </a:tc>
                <a:tc>
                  <a:txBody>
                    <a:bodyPr/>
                    <a:lstStyle/>
                    <a:p>
                      <a:pPr lvl="0" algn="just" defTabSz="457200">
                        <a:defRPr sz="1800" b="0" i="0"/>
                      </a:pPr>
                      <a:endParaRPr sz="1200" dirty="0">
                        <a:latin typeface="Times New Roman"/>
                        <a:ea typeface="Times New Roman"/>
                        <a:cs typeface="Times New Roman"/>
                        <a:sym typeface="Times New Roman"/>
                      </a:endParaRPr>
                    </a:p>
                  </a:txBody>
                  <a:tcPr marL="0" marR="0" marT="0" marB="0" horzOverflow="overflow"/>
                </a:tc>
              </a:tr>
              <a:tr h="207681">
                <a:tc>
                  <a:txBody>
                    <a:bodyPr/>
                    <a:lstStyle/>
                    <a:p>
                      <a:pPr marL="0" marR="0" algn="just">
                        <a:spcBef>
                          <a:spcPts val="0"/>
                        </a:spcBef>
                        <a:spcAft>
                          <a:spcPts val="0"/>
                        </a:spcAft>
                      </a:pPr>
                      <a:r>
                        <a:rPr lang="en-US" sz="1200" dirty="0" smtClean="0">
                          <a:effectLst/>
                          <a:latin typeface="Times New Roman"/>
                          <a:ea typeface="Times New Roman"/>
                        </a:rPr>
                        <a:t>Test</a:t>
                      </a:r>
                      <a:r>
                        <a:rPr lang="en-US" sz="1200" baseline="0" dirty="0" smtClean="0">
                          <a:effectLst/>
                          <a:latin typeface="Times New Roman"/>
                          <a:ea typeface="Times New Roman"/>
                        </a:rPr>
                        <a:t> Objective</a:t>
                      </a:r>
                      <a:endParaRPr lang="en-US" sz="1200" dirty="0">
                        <a:effectLst/>
                        <a:latin typeface="Times New Roman"/>
                        <a:ea typeface="Times New Roman"/>
                      </a:endParaRPr>
                    </a:p>
                  </a:txBody>
                  <a:tcPr marL="38007" marR="38007" marT="0" marB="0"/>
                </a:tc>
                <a:tc>
                  <a:txBody>
                    <a:bodyPr/>
                    <a:lstStyle/>
                    <a:p>
                      <a:pPr lvl="0" algn="l">
                        <a:defRPr sz="1800" b="0" i="0"/>
                      </a:pPr>
                      <a:r>
                        <a:rPr sz="1200" b="1" i="1" dirty="0"/>
                        <a:t> </a:t>
                      </a:r>
                      <a:r>
                        <a:rPr kumimoji="0" lang="en-US" sz="1200" b="0" i="0" kern="1200" dirty="0" smtClean="0">
                          <a:solidFill>
                            <a:schemeClr val="dk1"/>
                          </a:solidFill>
                          <a:effectLst/>
                          <a:latin typeface="+mn-lt"/>
                          <a:ea typeface="+mn-ea"/>
                          <a:cs typeface="+mn-cs"/>
                        </a:rPr>
                        <a:t>The objective of this test is to improve the user interface and to ensure that new features are working properly. </a:t>
                      </a:r>
                      <a:endParaRPr sz="1200" b="1" i="1" dirty="0"/>
                    </a:p>
                  </a:txBody>
                  <a:tcPr marL="0" marR="0" marT="0" marB="0" horzOverflow="overflow"/>
                </a:tc>
              </a:tr>
              <a:tr h="207681">
                <a:tc>
                  <a:txBody>
                    <a:bodyPr/>
                    <a:lstStyle/>
                    <a:p>
                      <a:pPr marL="0" marR="0" algn="just">
                        <a:spcBef>
                          <a:spcPts val="0"/>
                        </a:spcBef>
                        <a:spcAft>
                          <a:spcPts val="0"/>
                        </a:spcAft>
                      </a:pPr>
                      <a:r>
                        <a:rPr lang="en-US" sz="1200">
                          <a:effectLst/>
                        </a:rPr>
                        <a:t>Test Type: Test</a:t>
                      </a:r>
                      <a:endParaRPr lang="en-US" sz="1200">
                        <a:effectLst/>
                        <a:latin typeface="Times New Roman"/>
                        <a:ea typeface="Times New Roman"/>
                      </a:endParaRPr>
                    </a:p>
                  </a:txBody>
                  <a:tcPr marL="38007" marR="38007" marT="0" marB="0"/>
                </a:tc>
                <a:tc>
                  <a:txBody>
                    <a:bodyPr/>
                    <a:lstStyle/>
                    <a:p>
                      <a:pPr lvl="0" algn="l">
                        <a:defRPr sz="1800" b="0" i="0"/>
                      </a:pPr>
                      <a:r>
                        <a:rPr sz="1200" b="1" i="1" dirty="0"/>
                        <a:t> </a:t>
                      </a:r>
                    </a:p>
                  </a:txBody>
                  <a:tcPr marL="0" marR="0" marT="0" marB="0" horzOverflow="overflow"/>
                </a:tc>
              </a:tr>
              <a:tr h="207681">
                <a:tc>
                  <a:txBody>
                    <a:bodyPr/>
                    <a:lstStyle/>
                    <a:p>
                      <a:pPr marL="0" marR="0" algn="just">
                        <a:spcBef>
                          <a:spcPts val="0"/>
                        </a:spcBef>
                        <a:spcAft>
                          <a:spcPts val="0"/>
                        </a:spcAft>
                      </a:pPr>
                      <a:r>
                        <a:rPr lang="en-US" sz="1200" dirty="0">
                          <a:effectLst/>
                        </a:rPr>
                        <a:t>Test Result:</a:t>
                      </a:r>
                      <a:endParaRPr lang="en-US" sz="1200" dirty="0">
                        <a:effectLst/>
                        <a:latin typeface="Times New Roman"/>
                        <a:ea typeface="Times New Roman"/>
                      </a:endParaRPr>
                    </a:p>
                  </a:txBody>
                  <a:tcPr marL="38007" marR="38007" marT="0" marB="0"/>
                </a:tc>
                <a:tc>
                  <a:txBody>
                    <a:bodyPr/>
                    <a:lstStyle/>
                    <a:p>
                      <a:pPr lvl="0" algn="l">
                        <a:defRPr sz="1800" b="0" i="0"/>
                      </a:pPr>
                      <a:r>
                        <a:rPr sz="1200" b="1" i="1" dirty="0"/>
                        <a:t> </a:t>
                      </a:r>
                    </a:p>
                  </a:txBody>
                  <a:tcPr marL="0" marR="0" marT="0" marB="0" horzOverflow="overflow"/>
                </a:tc>
              </a:tr>
              <a:tr h="11630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Test Description/Requirements:</a:t>
                      </a:r>
                    </a:p>
                    <a:p>
                      <a:pPr marL="0" marR="0" algn="just">
                        <a:spcBef>
                          <a:spcPts val="0"/>
                        </a:spcBef>
                        <a:spcAft>
                          <a:spcPts val="0"/>
                        </a:spcAft>
                      </a:pPr>
                      <a:endParaRPr lang="en-US" sz="1200" dirty="0">
                        <a:effectLst/>
                        <a:latin typeface="Times New Roman"/>
                        <a:ea typeface="Times New Roman"/>
                      </a:endParaRPr>
                    </a:p>
                  </a:txBody>
                  <a:tcPr marL="38007" marR="38007" marT="0" marB="0"/>
                </a:tc>
                <a:tc>
                  <a:txBody>
                    <a:bodyPr/>
                    <a:lstStyle/>
                    <a:p>
                      <a:pPr lvl="0" algn="just">
                        <a:defRPr sz="1800" b="0" i="0"/>
                      </a:pPr>
                      <a:r>
                        <a:rPr kumimoji="0" lang="en-US" sz="1200" b="0" i="0" kern="1200" dirty="0" smtClean="0">
                          <a:solidFill>
                            <a:schemeClr val="dk1"/>
                          </a:solidFill>
                          <a:effectLst/>
                          <a:latin typeface="+mn-lt"/>
                          <a:ea typeface="+mn-ea"/>
                          <a:cs typeface="+mn-cs"/>
                        </a:rPr>
                        <a:t>Ability to control all components and sample data successfully. Run sample capturing of data with antennas transmitting and receiving. </a:t>
                      </a:r>
                      <a:endParaRPr sz="1200" dirty="0">
                        <a:latin typeface="Calibri"/>
                        <a:ea typeface="Calibri"/>
                        <a:cs typeface="Calibri"/>
                        <a:sym typeface="Calibri"/>
                      </a:endParaRPr>
                    </a:p>
                  </a:txBody>
                  <a:tcPr marL="63500" marR="63500" marT="0" marB="0" horzOverflow="overflow"/>
                </a:tc>
              </a:tr>
              <a:tr h="280352">
                <a:tc>
                  <a:txBody>
                    <a:bodyPr/>
                    <a:lstStyle/>
                    <a:p>
                      <a:pPr marL="0" marR="0" algn="just">
                        <a:spcBef>
                          <a:spcPts val="0"/>
                        </a:spcBef>
                        <a:spcAft>
                          <a:spcPts val="0"/>
                        </a:spcAft>
                      </a:pPr>
                      <a:r>
                        <a:rPr lang="en-US" sz="1200" dirty="0">
                          <a:effectLst/>
                        </a:rPr>
                        <a:t>Anticipated Results:</a:t>
                      </a:r>
                      <a:endParaRPr lang="en-US" sz="1200" dirty="0">
                        <a:effectLst/>
                        <a:latin typeface="Times New Roman"/>
                        <a:ea typeface="Times New Roman"/>
                      </a:endParaRPr>
                    </a:p>
                  </a:txBody>
                  <a:tcPr marL="38007" marR="38007" marT="0" marB="0"/>
                </a:tc>
                <a:tc>
                  <a:txBody>
                    <a:bodyPr/>
                    <a:lstStyle/>
                    <a:p>
                      <a:pPr lvl="0" algn="l">
                        <a:defRPr sz="1800"/>
                      </a:pPr>
                      <a:endParaRPr sz="1200" dirty="0"/>
                    </a:p>
                  </a:txBody>
                  <a:tcPr marL="0" marR="0" marT="0" marB="0" horzOverflow="overflow"/>
                </a:tc>
              </a:tr>
              <a:tr h="436102">
                <a:tc>
                  <a:txBody>
                    <a:bodyPr/>
                    <a:lstStyle/>
                    <a:p>
                      <a:pPr marL="0" marR="0" algn="just">
                        <a:spcBef>
                          <a:spcPts val="0"/>
                        </a:spcBef>
                        <a:spcAft>
                          <a:spcPts val="0"/>
                        </a:spcAft>
                      </a:pPr>
                      <a:r>
                        <a:rPr lang="en-US" sz="1200">
                          <a:effectLst/>
                        </a:rPr>
                        <a:t>Requirement for Success:</a:t>
                      </a:r>
                      <a:endParaRPr lang="en-US" sz="1200">
                        <a:effectLst/>
                        <a:latin typeface="Times New Roman"/>
                        <a:ea typeface="Times New Roman"/>
                      </a:endParaRPr>
                    </a:p>
                  </a:txBody>
                  <a:tcPr marL="38007" marR="38007" marT="0" marB="0"/>
                </a:tc>
                <a:tc>
                  <a:txBody>
                    <a:bodyPr/>
                    <a:lstStyle/>
                    <a:p>
                      <a:pPr lvl="0" algn="l">
                        <a:defRPr sz="1800" b="0" i="0"/>
                      </a:pPr>
                      <a:r>
                        <a:rPr kumimoji="0" lang="en-US" sz="1200" b="0" i="0" kern="1200" dirty="0" smtClean="0">
                          <a:solidFill>
                            <a:schemeClr val="dk1"/>
                          </a:solidFill>
                          <a:effectLst/>
                          <a:latin typeface="+mn-lt"/>
                          <a:ea typeface="+mn-ea"/>
                          <a:cs typeface="+mn-cs"/>
                        </a:rPr>
                        <a:t>All functionality for the system is controlled from the GUI </a:t>
                      </a:r>
                      <a:endParaRPr sz="1200" dirty="0">
                        <a:latin typeface="Times New Roman"/>
                        <a:ea typeface="Times New Roman"/>
                        <a:cs typeface="Times New Roman"/>
                        <a:sym typeface="Times New Roman"/>
                      </a:endParaRPr>
                    </a:p>
                  </a:txBody>
                  <a:tcPr marL="0" marR="0" marT="0" marB="0" horzOverflow="overflow"/>
                </a:tc>
              </a:tr>
              <a:tr h="207681">
                <a:tc>
                  <a:txBody>
                    <a:bodyPr/>
                    <a:lstStyle/>
                    <a:p>
                      <a:pPr marL="0" marR="0" algn="just">
                        <a:spcBef>
                          <a:spcPts val="0"/>
                        </a:spcBef>
                        <a:spcAft>
                          <a:spcPts val="0"/>
                        </a:spcAft>
                      </a:pPr>
                      <a:r>
                        <a:rPr lang="en-US" sz="1500">
                          <a:effectLst/>
                        </a:rPr>
                        <a:t>Actual Results:</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7681">
                <a:tc>
                  <a:txBody>
                    <a:bodyPr/>
                    <a:lstStyle/>
                    <a:p>
                      <a:pPr marL="0" marR="0" algn="just">
                        <a:spcBef>
                          <a:spcPts val="0"/>
                        </a:spcBef>
                        <a:spcAft>
                          <a:spcPts val="0"/>
                        </a:spcAft>
                      </a:pPr>
                      <a:r>
                        <a:rPr lang="en-US" sz="1500">
                          <a:effectLst/>
                        </a:rPr>
                        <a:t>Reason for Failure:</a:t>
                      </a:r>
                      <a:endParaRPr lang="en-US" sz="150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r h="207681">
                <a:tc>
                  <a:txBody>
                    <a:bodyPr/>
                    <a:lstStyle/>
                    <a:p>
                      <a:pPr marL="0" marR="0" algn="just">
                        <a:spcBef>
                          <a:spcPts val="0"/>
                        </a:spcBef>
                        <a:spcAft>
                          <a:spcPts val="0"/>
                        </a:spcAft>
                      </a:pPr>
                      <a:r>
                        <a:rPr lang="en-US" sz="1500" dirty="0">
                          <a:effectLst/>
                        </a:rPr>
                        <a:t>Recommended Fix:</a:t>
                      </a:r>
                      <a:endParaRPr lang="en-US" sz="1500" dirty="0">
                        <a:effectLst/>
                        <a:latin typeface="Times New Roman"/>
                        <a:ea typeface="Times New Roman"/>
                      </a:endParaRPr>
                    </a:p>
                  </a:txBody>
                  <a:tcPr marL="38007" marR="38007" marT="0" marB="0"/>
                </a:tc>
                <a:tc>
                  <a:txBody>
                    <a:bodyPr/>
                    <a:lstStyle/>
                    <a:p>
                      <a:pPr lvl="0" algn="l">
                        <a:defRPr sz="1800" b="0" i="0">
                          <a:solidFill>
                            <a:srgbClr val="000000"/>
                          </a:solidFill>
                        </a:defRPr>
                      </a:pPr>
                      <a:endParaRPr sz="1400" b="1" dirty="0">
                        <a:solidFill>
                          <a:srgbClr val="FFFFFF"/>
                        </a:solidFill>
                      </a:endParaRPr>
                    </a:p>
                  </a:txBody>
                  <a:tcPr marL="0" marR="0" marT="0" marB="0" horzOverflow="overflow"/>
                </a:tc>
              </a:tr>
              <a:tr h="207681">
                <a:tc>
                  <a:txBody>
                    <a:bodyPr/>
                    <a:lstStyle/>
                    <a:p>
                      <a:pPr marL="0" marR="0" algn="just">
                        <a:spcBef>
                          <a:spcPts val="0"/>
                        </a:spcBef>
                        <a:spcAft>
                          <a:spcPts val="0"/>
                        </a:spcAft>
                      </a:pPr>
                      <a:r>
                        <a:rPr lang="en-US" sz="1500" dirty="0">
                          <a:effectLst/>
                        </a:rPr>
                        <a:t>Other Comments:</a:t>
                      </a:r>
                      <a:endParaRPr lang="en-US" sz="1500" dirty="0">
                        <a:effectLst/>
                        <a:latin typeface="Times New Roman"/>
                        <a:ea typeface="Times New Roman"/>
                      </a:endParaRPr>
                    </a:p>
                  </a:txBody>
                  <a:tcPr marL="38007" marR="38007" marT="0" marB="0"/>
                </a:tc>
                <a:tc>
                  <a:txBody>
                    <a:bodyPr/>
                    <a:lstStyle/>
                    <a:p>
                      <a:pPr lvl="0" algn="l">
                        <a:defRPr sz="1800" b="0" i="0"/>
                      </a:pPr>
                      <a:r>
                        <a:rPr sz="1400" b="1" i="1" dirty="0"/>
                        <a:t> </a:t>
                      </a:r>
                    </a:p>
                  </a:txBody>
                  <a:tcPr marL="0" marR="0" marT="0" marB="0" horzOverflow="overflow"/>
                </a:tc>
              </a:tr>
            </a:tbl>
          </a:graphicData>
        </a:graphic>
      </p:graphicFrame>
      <p:sp>
        <p:nvSpPr>
          <p:cNvPr id="4" name="Footer Placeholder 3"/>
          <p:cNvSpPr>
            <a:spLocks noGrp="1"/>
          </p:cNvSpPr>
          <p:nvPr>
            <p:ph type="ftr" sz="quarter" idx="11"/>
          </p:nvPr>
        </p:nvSpPr>
        <p:spPr>
          <a:xfrm>
            <a:off x="4800600" y="6464300"/>
            <a:ext cx="3352800" cy="365125"/>
          </a:xfrm>
        </p:spPr>
        <p:txBody>
          <a:bodyPr/>
          <a:lstStyle/>
          <a:p>
            <a:r>
              <a:rPr lang="en-US" dirty="0" smtClean="0"/>
              <a:t>Speaker: </a:t>
            </a:r>
            <a:r>
              <a:rPr lang="en-US" dirty="0" err="1" smtClean="0"/>
              <a:t>Binh</a:t>
            </a:r>
            <a:r>
              <a:rPr lang="en-US" dirty="0" smtClean="0"/>
              <a:t> </a:t>
            </a:r>
            <a:r>
              <a:rPr lang="en-US" dirty="0" err="1" smtClean="0"/>
              <a:t>Vuong</a:t>
            </a:r>
            <a:endParaRPr lang="en-US" dirty="0"/>
          </a:p>
        </p:txBody>
      </p:sp>
      <p:sp>
        <p:nvSpPr>
          <p:cNvPr id="2" name="TextBox 1"/>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27</a:t>
            </a:fld>
            <a:endParaRPr lang="en-US" sz="1500" dirty="0"/>
          </a:p>
        </p:txBody>
      </p:sp>
      <p:sp>
        <p:nvSpPr>
          <p:cNvPr id="8" name="Shape 65"/>
          <p:cNvSpPr txBox="1">
            <a:spLocks/>
          </p:cNvSpPr>
          <p:nvPr/>
        </p:nvSpPr>
        <p:spPr>
          <a:xfrm>
            <a:off x="533400" y="38100"/>
            <a:ext cx="7851648" cy="685800"/>
          </a:xfrm>
          <a:prstGeom prst="rect">
            <a:avLst/>
          </a:prstGeom>
        </p:spPr>
        <p:txBody>
          <a:bodyPr vert="horz" lIns="0" rIns="0" bIns="0" anchor="b">
            <a:normAutofit/>
          </a:bodyPr>
          <a:lstStyle>
            <a:lvl1pPr algn="l" rtl="0" eaLnBrk="1" latinLnBrk="0" hangingPunct="1">
              <a:spcBef>
                <a:spcPct val="0"/>
              </a:spcBef>
              <a:buNone/>
              <a:defRPr kumimoji="0" sz="2800" b="0" kern="1200">
                <a:ln>
                  <a:noFill/>
                </a:ln>
                <a:solidFill>
                  <a:schemeClr val="tx2"/>
                </a:solidFill>
                <a:effectLst/>
                <a:latin typeface="+mj-lt"/>
                <a:ea typeface="+mj-ea"/>
                <a:cs typeface="+mj-cs"/>
              </a:defRPr>
            </a:lvl1pPr>
          </a:lstStyle>
          <a:p>
            <a:pPr>
              <a:defRPr sz="1800" b="0">
                <a:solidFill>
                  <a:srgbClr val="000000"/>
                </a:solidFill>
                <a:effectLst/>
              </a:defRPr>
            </a:pPr>
            <a:r>
              <a:rPr lang="en-US" sz="3600" b="1" dirty="0">
                <a:solidFill>
                  <a:srgbClr val="ABCB70"/>
                </a:solidFill>
                <a:effectLst>
                  <a:outerShdw blurRad="38100" dist="25400" dir="5400000" rotWithShape="0">
                    <a:srgbClr val="000000">
                      <a:alpha val="43000"/>
                    </a:srgbClr>
                  </a:outerShdw>
                </a:effectLst>
              </a:rPr>
              <a:t>GUI TEST PLAN</a:t>
            </a:r>
          </a:p>
        </p:txBody>
      </p:sp>
    </p:spTree>
    <p:extLst>
      <p:ext uri="{BB962C8B-B14F-4D97-AF65-F5344CB8AC3E}">
        <p14:creationId xmlns:p14="http://schemas.microsoft.com/office/powerpoint/2010/main" val="81210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838200"/>
            <a:ext cx="7851648" cy="685800"/>
          </a:xfrm>
        </p:spPr>
        <p:txBody>
          <a:bodyPr>
            <a:normAutofit/>
          </a:bodyPr>
          <a:lstStyle/>
          <a:p>
            <a:pPr algn="l"/>
            <a:r>
              <a:rPr lang="en-US" sz="2800" dirty="0" smtClean="0">
                <a:solidFill>
                  <a:schemeClr val="accent3"/>
                </a:solidFill>
              </a:rPr>
              <a:t>WAVE GENERATOR TESTING PLAN. </a:t>
            </a:r>
            <a:endParaRPr lang="en-US" sz="2800" dirty="0">
              <a:solidFill>
                <a:schemeClr val="accent3"/>
              </a:solidFill>
            </a:endParaRPr>
          </a:p>
        </p:txBody>
      </p:sp>
      <p:sp>
        <p:nvSpPr>
          <p:cNvPr id="4" name="Footer Placeholder 3"/>
          <p:cNvSpPr>
            <a:spLocks noGrp="1"/>
          </p:cNvSpPr>
          <p:nvPr>
            <p:ph type="ftr" sz="quarter" idx="11"/>
          </p:nvPr>
        </p:nvSpPr>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28</a:t>
            </a:fld>
            <a:endParaRPr lang="en-US"/>
          </a:p>
        </p:txBody>
      </p:sp>
      <p:pic>
        <p:nvPicPr>
          <p:cNvPr id="8" name="Picture 14" descr="Pictur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5336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Picture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1676400"/>
            <a:ext cx="26479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p:cNvGraphicFramePr>
            <a:graphicFrameLocks noChangeAspect="1"/>
          </p:cNvGraphicFramePr>
          <p:nvPr>
            <p:extLst>
              <p:ext uri="{D42A27DB-BD31-4B8C-83A1-F6EECF244321}">
                <p14:modId xmlns:p14="http://schemas.microsoft.com/office/powerpoint/2010/main" val="1548698986"/>
              </p:ext>
            </p:extLst>
          </p:nvPr>
        </p:nvGraphicFramePr>
        <p:xfrm>
          <a:off x="533400" y="4394200"/>
          <a:ext cx="8229600" cy="2006600"/>
        </p:xfrm>
        <a:graphic>
          <a:graphicData uri="http://schemas.openxmlformats.org/presentationml/2006/ole">
            <mc:AlternateContent xmlns:mc="http://schemas.openxmlformats.org/markup-compatibility/2006">
              <mc:Choice xmlns:v="urn:schemas-microsoft-com:vml" Requires="v">
                <p:oleObj spid="_x0000_s1032" name="Document" r:id="rId5" imgW="5638592" imgH="1816033" progId="Word.Document.12">
                  <p:link updateAutomatic="1"/>
                </p:oleObj>
              </mc:Choice>
              <mc:Fallback>
                <p:oleObj name="Document" r:id="rId5" imgW="5638592" imgH="1816033"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394200"/>
                        <a:ext cx="8229600" cy="2006600"/>
                      </a:xfrm>
                      <a:prstGeom prst="rect">
                        <a:avLst/>
                      </a:prstGeom>
                      <a:noFill/>
                      <a:ln>
                        <a:noFill/>
                      </a:ln>
                    </p:spPr>
                  </p:pic>
                </p:oleObj>
              </mc:Fallback>
            </mc:AlternateContent>
          </a:graphicData>
        </a:graphic>
      </p:graphicFrame>
      <p:pic>
        <p:nvPicPr>
          <p:cNvPr id="11" name="Picture 7" descr="Picture 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676400"/>
            <a:ext cx="3048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1159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457200"/>
          </a:xfrm>
        </p:spPr>
        <p:txBody>
          <a:bodyPr>
            <a:normAutofit/>
          </a:bodyPr>
          <a:lstStyle/>
          <a:p>
            <a:pPr algn="l"/>
            <a:r>
              <a:rPr lang="en-US" sz="2800" dirty="0" smtClean="0"/>
              <a:t>IHIFHSDGVJ</a:t>
            </a:r>
            <a:endParaRPr lang="en-US" sz="2800" dirty="0"/>
          </a:p>
        </p:txBody>
      </p:sp>
      <p:sp>
        <p:nvSpPr>
          <p:cNvPr id="4" name="Footer Placeholder 3"/>
          <p:cNvSpPr>
            <a:spLocks noGrp="1"/>
          </p:cNvSpPr>
          <p:nvPr>
            <p:ph type="ftr" sz="quarter" idx="11"/>
          </p:nvPr>
        </p:nvSpPr>
        <p:spPr/>
        <p:txBody>
          <a:bodyPr/>
          <a:lstStyle/>
          <a:p>
            <a:r>
              <a:rPr lang="en-US" dirty="0" err="1" smtClean="0"/>
              <a:t>Speaker:Omonayo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59634171"/>
              </p:ext>
            </p:extLst>
          </p:nvPr>
        </p:nvGraphicFramePr>
        <p:xfrm>
          <a:off x="228600" y="152400"/>
          <a:ext cx="8686800" cy="5974079"/>
        </p:xfrm>
        <a:graphic>
          <a:graphicData uri="http://schemas.openxmlformats.org/drawingml/2006/table">
            <a:tbl>
              <a:tblPr firstRow="1" firstCol="1" bandRow="1">
                <a:tableStyleId>{5C22544A-7EE6-4342-B048-85BDC9FD1C3A}</a:tableStyleId>
              </a:tblPr>
              <a:tblGrid>
                <a:gridCol w="2514600"/>
                <a:gridCol w="6172200"/>
              </a:tblGrid>
              <a:tr h="168729">
                <a:tc>
                  <a:txBody>
                    <a:bodyPr/>
                    <a:lstStyle/>
                    <a:p>
                      <a:pPr marL="0" marR="0" algn="just">
                        <a:spcBef>
                          <a:spcPts val="0"/>
                        </a:spcBef>
                        <a:spcAft>
                          <a:spcPts val="0"/>
                        </a:spcAft>
                      </a:pPr>
                      <a:r>
                        <a:rPr lang="en-US" sz="1400" dirty="0">
                          <a:effectLst/>
                        </a:rPr>
                        <a:t>Test Item:</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Ripple Generator</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dirty="0">
                          <a:effectLst/>
                        </a:rPr>
                        <a:t>Tester Name: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err="1" smtClean="0">
                          <a:effectLst/>
                          <a:latin typeface="+mn-lt"/>
                          <a:ea typeface="+mn-ea"/>
                        </a:rPr>
                        <a:t>Omonayo</a:t>
                      </a:r>
                      <a:r>
                        <a:rPr lang="en-US" sz="1400" baseline="0" dirty="0" smtClean="0">
                          <a:effectLst/>
                          <a:latin typeface="+mn-lt"/>
                          <a:ea typeface="+mn-ea"/>
                        </a:rPr>
                        <a:t> and Joel</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dirty="0">
                          <a:effectLst/>
                        </a:rPr>
                        <a:t>Test Date: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TBD</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dirty="0">
                          <a:effectLst/>
                        </a:rPr>
                        <a:t>Test Time: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TBD</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dirty="0">
                          <a:effectLst/>
                        </a:rPr>
                        <a:t>Test Location: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kumimoji="0" lang="en-US" sz="1400" kern="1200" dirty="0" smtClean="0">
                          <a:solidFill>
                            <a:schemeClr val="dk1"/>
                          </a:solidFill>
                          <a:effectLst/>
                          <a:latin typeface="+mn-lt"/>
                          <a:ea typeface="+mn-ea"/>
                          <a:cs typeface="+mn-cs"/>
                        </a:rPr>
                        <a:t>Engineering School or Warehouse</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dirty="0">
                          <a:effectLst/>
                        </a:rPr>
                        <a:t>Tester ID No: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843643">
                <a:tc>
                  <a:txBody>
                    <a:bodyPr/>
                    <a:lstStyle/>
                    <a:p>
                      <a:pPr marL="0" marR="0" algn="just">
                        <a:spcBef>
                          <a:spcPts val="0"/>
                        </a:spcBef>
                        <a:spcAft>
                          <a:spcPts val="0"/>
                        </a:spcAft>
                      </a:pPr>
                      <a:r>
                        <a:rPr lang="en-US" sz="1400" dirty="0">
                          <a:effectLst/>
                        </a:rPr>
                        <a:t>Test Objective: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This test is design to test the ability of the ripple generator to generate gravity style waves of 2.8cm in height</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dirty="0">
                          <a:effectLst/>
                        </a:rPr>
                        <a:t>Test No: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Test Type: Test</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Test Result:</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349829">
                <a:tc>
                  <a:txBody>
                    <a:bodyPr/>
                    <a:lstStyle/>
                    <a:p>
                      <a:pPr marL="0" marR="0" algn="just">
                        <a:spcBef>
                          <a:spcPts val="0"/>
                        </a:spcBef>
                        <a:spcAft>
                          <a:spcPts val="0"/>
                        </a:spcAft>
                      </a:pPr>
                      <a:r>
                        <a:rPr lang="en-US" sz="1400" dirty="0">
                          <a:effectLst/>
                        </a:rPr>
                        <a:t>Test Description/Requirements:</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c>
                  <a:txBody>
                    <a:bodyPr/>
                    <a:lstStyle/>
                    <a:p>
                      <a:pPr marL="457200" marR="0" algn="just">
                        <a:spcBef>
                          <a:spcPts val="0"/>
                        </a:spcBef>
                        <a:spcAft>
                          <a:spcPts val="0"/>
                        </a:spcAft>
                      </a:pPr>
                      <a:r>
                        <a:rPr lang="en-US" sz="1400" dirty="0">
                          <a:effectLst/>
                        </a:rPr>
                        <a:t>With the tank already filled, tape painter’s tape at </a:t>
                      </a:r>
                      <a:r>
                        <a:rPr lang="en-US" sz="1400" dirty="0" smtClean="0">
                          <a:effectLst/>
                        </a:rPr>
                        <a:t>a distance </a:t>
                      </a:r>
                      <a:r>
                        <a:rPr lang="en-US" sz="1400" dirty="0">
                          <a:effectLst/>
                        </a:rPr>
                        <a:t>of 2.8cm in the vertical direction from the surface of the water. Turn on the ripple generator and allow it to reach steady state, run the ripple generator for 2 to 3 minutes then turn it off. Remove the tape from the tank.</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Anticipated Results:</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Water should have reached the </a:t>
                      </a:r>
                      <a:r>
                        <a:rPr lang="en-US" sz="1400" dirty="0" smtClean="0">
                          <a:effectLst/>
                        </a:rPr>
                        <a:t>tape</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Requirement for Success:</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Water has reached the tape but not gone above it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Actual Results:</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Reason for Failure:</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Recommended Fix:</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r h="168729">
                <a:tc>
                  <a:txBody>
                    <a:bodyPr/>
                    <a:lstStyle/>
                    <a:p>
                      <a:pPr marL="0" marR="0" algn="just">
                        <a:spcBef>
                          <a:spcPts val="0"/>
                        </a:spcBef>
                        <a:spcAft>
                          <a:spcPts val="0"/>
                        </a:spcAft>
                      </a:pPr>
                      <a:r>
                        <a:rPr lang="en-US" sz="1400">
                          <a:effectLst/>
                        </a:rPr>
                        <a:t>Other Comments:</a:t>
                      </a:r>
                      <a:endParaRPr lang="en-US" sz="1400">
                        <a:effectLst/>
                        <a:latin typeface="Times New Roman" panose="02020603050405020304" pitchFamily="18" charset="0"/>
                        <a:ea typeface="Times New Roman" panose="02020603050405020304" pitchFamily="18" charset="0"/>
                      </a:endParaRPr>
                    </a:p>
                  </a:txBody>
                  <a:tcPr marL="39528" marR="39528" marT="0" marB="0"/>
                </a:tc>
                <a:tc>
                  <a:txBody>
                    <a:bodyPr/>
                    <a:lstStyle/>
                    <a:p>
                      <a:pPr marL="0" marR="0" algn="just">
                        <a:spcBef>
                          <a:spcPts val="0"/>
                        </a:spcBef>
                        <a:spcAft>
                          <a:spcPts val="0"/>
                        </a:spcAft>
                      </a:pPr>
                      <a:r>
                        <a:rPr lang="en-US" sz="1400" dirty="0">
                          <a:effectLst/>
                        </a:rPr>
                        <a:t>Ripple Generator</a:t>
                      </a:r>
                      <a:endParaRPr lang="en-US" sz="1400" dirty="0">
                        <a:effectLst/>
                        <a:latin typeface="Times New Roman" panose="02020603050405020304" pitchFamily="18" charset="0"/>
                        <a:ea typeface="Times New Roman" panose="02020603050405020304" pitchFamily="18" charset="0"/>
                      </a:endParaRPr>
                    </a:p>
                  </a:txBody>
                  <a:tcPr marL="39528" marR="39528" marT="0" marB="0"/>
                </a:tc>
              </a:tr>
            </a:tbl>
          </a:graphicData>
        </a:graphic>
      </p:graphicFrame>
    </p:spTree>
    <p:extLst>
      <p:ext uri="{BB962C8B-B14F-4D97-AF65-F5344CB8AC3E}">
        <p14:creationId xmlns:p14="http://schemas.microsoft.com/office/powerpoint/2010/main" val="1149404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5105400" cy="1447800"/>
          </a:xfrm>
        </p:spPr>
        <p:txBody>
          <a:bodyPr/>
          <a:lstStyle/>
          <a:p>
            <a:pPr algn="l"/>
            <a:r>
              <a:rPr lang="en-US" dirty="0" smtClean="0"/>
              <a:t>Team Sponsors</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b="1" dirty="0"/>
              <a:t>Dr. Oscar Garcia </a:t>
            </a:r>
            <a:r>
              <a:rPr lang="en-US" b="1" dirty="0" smtClean="0"/>
              <a:t>:</a:t>
            </a:r>
          </a:p>
          <a:p>
            <a:pPr algn="l"/>
            <a:r>
              <a:rPr lang="en-US" dirty="0" smtClean="0"/>
              <a:t>(</a:t>
            </a:r>
            <a:r>
              <a:rPr lang="en-US" dirty="0"/>
              <a:t>FSU’s Earth, Ocean &amp; Atmospheric Science Department</a:t>
            </a:r>
            <a:r>
              <a:rPr lang="en-US" dirty="0" smtClean="0"/>
              <a:t>)</a:t>
            </a:r>
          </a:p>
          <a:p>
            <a:pPr algn="l"/>
            <a:endParaRPr lang="en-US" dirty="0"/>
          </a:p>
          <a:p>
            <a:pPr algn="l"/>
            <a:r>
              <a:rPr lang="en-US" b="1" dirty="0" smtClean="0"/>
              <a:t>Dr</a:t>
            </a:r>
            <a:r>
              <a:rPr lang="en-US" b="1" dirty="0"/>
              <a:t>. Michael Frank </a:t>
            </a:r>
            <a:endParaRPr lang="en-US" b="1" dirty="0" smtClean="0"/>
          </a:p>
          <a:p>
            <a:pPr algn="l"/>
            <a:r>
              <a:rPr lang="en-US" dirty="0"/>
              <a:t>ECE Senior Design Project Instructor &amp; Main Project Advisor</a:t>
            </a:r>
          </a:p>
          <a:p>
            <a:pPr algn="l"/>
            <a:endParaRPr lang="en-US" b="1" dirty="0" smtClean="0"/>
          </a:p>
          <a:p>
            <a:pPr algn="l"/>
            <a:r>
              <a:rPr lang="en-US" b="1" dirty="0" smtClean="0"/>
              <a:t>Mark Weatherspoon</a:t>
            </a:r>
            <a:r>
              <a:rPr lang="en-US" dirty="0" smtClean="0"/>
              <a:t/>
            </a:r>
            <a:br>
              <a:rPr lang="en-US" dirty="0" smtClean="0"/>
            </a:br>
            <a:r>
              <a:rPr lang="en-US" dirty="0" smtClean="0"/>
              <a:t>ECE Review Member</a:t>
            </a:r>
            <a:br>
              <a:rPr lang="en-US" dirty="0" smtClean="0"/>
            </a:br>
            <a:endParaRPr lang="en-US" dirty="0" smtClean="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z="1500" dirty="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3</a:t>
            </a:fld>
            <a:endParaRPr lang="en-US"/>
          </a:p>
        </p:txBody>
      </p:sp>
    </p:spTree>
    <p:extLst>
      <p:ext uri="{BB962C8B-B14F-4D97-AF65-F5344CB8AC3E}">
        <p14:creationId xmlns:p14="http://schemas.microsoft.com/office/powerpoint/2010/main" val="20228318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438400"/>
            <a:ext cx="7854696" cy="3886200"/>
          </a:xfr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Speaker: </a:t>
            </a:r>
            <a:r>
              <a:rPr lang="en-US" dirty="0" err="1" smtClean="0"/>
              <a:t>Omonayo</a:t>
            </a:r>
            <a:r>
              <a:rPr lang="en-US" dirty="0" smtClean="0"/>
              <a:t> </a:t>
            </a:r>
            <a:r>
              <a:rPr lang="en-US" dirty="0" err="1" smtClean="0"/>
              <a:t>Bolufawi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30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83942214"/>
              </p:ext>
            </p:extLst>
          </p:nvPr>
        </p:nvGraphicFramePr>
        <p:xfrm>
          <a:off x="533400" y="381001"/>
          <a:ext cx="7848600" cy="6019127"/>
        </p:xfrm>
        <a:graphic>
          <a:graphicData uri="http://schemas.openxmlformats.org/drawingml/2006/table">
            <a:tbl>
              <a:tblPr firstRow="1" firstCol="1" bandRow="1">
                <a:tableStyleId>{5C22544A-7EE6-4342-B048-85BDC9FD1C3A}</a:tableStyleId>
              </a:tblPr>
              <a:tblGrid>
                <a:gridCol w="2784376"/>
                <a:gridCol w="5064224"/>
              </a:tblGrid>
              <a:tr h="258408">
                <a:tc>
                  <a:txBody>
                    <a:bodyPr/>
                    <a:lstStyle/>
                    <a:p>
                      <a:pPr marL="0" marR="0" algn="just">
                        <a:spcBef>
                          <a:spcPts val="0"/>
                        </a:spcBef>
                        <a:spcAft>
                          <a:spcPts val="0"/>
                        </a:spcAft>
                      </a:pPr>
                      <a:r>
                        <a:rPr lang="en-US" sz="1400" dirty="0">
                          <a:effectLst/>
                        </a:rPr>
                        <a:t>Test Item:</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Frequency of ripple generator</a:t>
                      </a:r>
                      <a:endParaRPr lang="en-US" sz="140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Tester Name: </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dirty="0">
                          <a:effectLst/>
                        </a:rPr>
                        <a:t> </a:t>
                      </a:r>
                      <a:endParaRPr lang="en-US" sz="1400" dirty="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 Date: </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dirty="0">
                          <a:effectLst/>
                        </a:rPr>
                        <a:t>TBD</a:t>
                      </a:r>
                      <a:endParaRPr lang="en-US" sz="1400" dirty="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 Time: </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TBD</a:t>
                      </a:r>
                      <a:endParaRPr lang="en-US" sz="140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 Location: </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Engineering School or Warehouse</a:t>
                      </a:r>
                      <a:endParaRPr lang="en-US" sz="140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Tester ID No: </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 </a:t>
                      </a:r>
                      <a:endParaRPr lang="en-US" sz="1400">
                        <a:effectLst/>
                        <a:latin typeface="Times New Roman"/>
                        <a:ea typeface="Times New Roman"/>
                      </a:endParaRPr>
                    </a:p>
                  </a:txBody>
                  <a:tcPr marL="41479" marR="41479" marT="0" marB="0"/>
                </a:tc>
              </a:tr>
              <a:tr h="897591">
                <a:tc>
                  <a:txBody>
                    <a:bodyPr/>
                    <a:lstStyle/>
                    <a:p>
                      <a:pPr marL="0" marR="0" algn="just">
                        <a:spcBef>
                          <a:spcPts val="0"/>
                        </a:spcBef>
                        <a:spcAft>
                          <a:spcPts val="0"/>
                        </a:spcAft>
                      </a:pPr>
                      <a:r>
                        <a:rPr lang="en-US" sz="1400" dirty="0">
                          <a:effectLst/>
                        </a:rPr>
                        <a:t>Test Objective: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This test is designed to ensure that the ripple generator can generate gravity waves at frequencies between 1 and 5Hz</a:t>
                      </a:r>
                      <a:endParaRPr lang="en-US" sz="140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a:effectLst/>
                        </a:rPr>
                        <a:t>Test No: </a:t>
                      </a:r>
                      <a:endParaRPr lang="en-US" sz="140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 </a:t>
                      </a:r>
                      <a:endParaRPr lang="en-US" sz="140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 Type: Test</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 </a:t>
                      </a:r>
                      <a:endParaRPr lang="en-US" sz="140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dirty="0">
                          <a:effectLst/>
                        </a:rPr>
                        <a:t>Test Result:</a:t>
                      </a:r>
                      <a:endParaRPr lang="en-US" sz="1400" dirty="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 </a:t>
                      </a:r>
                      <a:endParaRPr lang="en-US" sz="1400">
                        <a:effectLst/>
                        <a:latin typeface="Times New Roman"/>
                        <a:ea typeface="Times New Roman"/>
                      </a:endParaRPr>
                    </a:p>
                  </a:txBody>
                  <a:tcPr marL="41479" marR="41479" marT="0" marB="0"/>
                </a:tc>
              </a:tr>
              <a:tr h="1436146">
                <a:tc>
                  <a:txBody>
                    <a:bodyPr/>
                    <a:lstStyle/>
                    <a:p>
                      <a:pPr marL="0" marR="0" algn="just">
                        <a:spcBef>
                          <a:spcPts val="0"/>
                        </a:spcBef>
                        <a:spcAft>
                          <a:spcPts val="0"/>
                        </a:spcAft>
                      </a:pPr>
                      <a:r>
                        <a:rPr lang="en-US" sz="1400" dirty="0">
                          <a:effectLst/>
                        </a:rPr>
                        <a:t>Test Description/Requirements:</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p>
                    <a:p>
                      <a:pPr marL="0" marR="0" algn="just">
                        <a:spcBef>
                          <a:spcPts val="0"/>
                        </a:spcBef>
                        <a:spcAft>
                          <a:spcPts val="0"/>
                        </a:spcAft>
                      </a:pPr>
                      <a:r>
                        <a:rPr lang="en-US" sz="1400" dirty="0">
                          <a:effectLst/>
                        </a:rPr>
                        <a:t> </a:t>
                      </a:r>
                      <a:endParaRPr lang="en-US" sz="1400" dirty="0">
                        <a:effectLst/>
                        <a:latin typeface="Times New Roman"/>
                        <a:ea typeface="Times New Roman"/>
                      </a:endParaRPr>
                    </a:p>
                  </a:txBody>
                  <a:tcPr marL="41479" marR="41479" marT="0" marB="0"/>
                </a:tc>
                <a:tc>
                  <a:txBody>
                    <a:bodyPr/>
                    <a:lstStyle/>
                    <a:p>
                      <a:pPr marL="3810" marR="0">
                        <a:spcBef>
                          <a:spcPts val="0"/>
                        </a:spcBef>
                        <a:spcAft>
                          <a:spcPts val="0"/>
                        </a:spcAft>
                      </a:pPr>
                      <a:r>
                        <a:rPr lang="en-US" sz="1400" dirty="0">
                          <a:effectLst/>
                        </a:rPr>
                        <a:t>Change the range of the frequency from 1 to 5Hz while making sure the device is reading the desired frequency</a:t>
                      </a:r>
                      <a:endParaRPr lang="en-US" sz="1400" dirty="0">
                        <a:effectLst/>
                        <a:latin typeface="Calibri"/>
                        <a:ea typeface="Times New Roman"/>
                        <a:cs typeface="Times New Roman"/>
                      </a:endParaRPr>
                    </a:p>
                  </a:txBody>
                  <a:tcPr marL="41479" marR="41479" marT="0" marB="0"/>
                </a:tc>
              </a:tr>
              <a:tr h="359036">
                <a:tc>
                  <a:txBody>
                    <a:bodyPr/>
                    <a:lstStyle/>
                    <a:p>
                      <a:pPr marL="0" marR="0" algn="just">
                        <a:spcBef>
                          <a:spcPts val="0"/>
                        </a:spcBef>
                        <a:spcAft>
                          <a:spcPts val="0"/>
                        </a:spcAft>
                      </a:pPr>
                      <a:r>
                        <a:rPr lang="en-US" sz="1400">
                          <a:effectLst/>
                        </a:rPr>
                        <a:t>Anticipated Results:</a:t>
                      </a:r>
                      <a:endParaRPr lang="en-US" sz="1400">
                        <a:effectLst/>
                        <a:latin typeface="Times New Roman"/>
                        <a:ea typeface="Times New Roman"/>
                      </a:endParaRPr>
                    </a:p>
                  </a:txBody>
                  <a:tcPr marL="41479" marR="41479" marT="0" marB="0"/>
                </a:tc>
                <a:tc>
                  <a:txBody>
                    <a:bodyPr/>
                    <a:lstStyle/>
                    <a:p>
                      <a:pPr marL="0" marR="0">
                        <a:spcBef>
                          <a:spcPts val="0"/>
                        </a:spcBef>
                        <a:spcAft>
                          <a:spcPts val="0"/>
                        </a:spcAft>
                      </a:pPr>
                      <a:r>
                        <a:rPr lang="en-US" sz="1400">
                          <a:effectLst/>
                        </a:rPr>
                        <a:t>The ripple generator will be able to generate ripples with a frequency from 1 to 5Hz</a:t>
                      </a:r>
                      <a:endParaRPr lang="en-US" sz="1400">
                        <a:effectLst/>
                        <a:latin typeface="Times New Roman"/>
                        <a:ea typeface="Times New Roman"/>
                      </a:endParaRPr>
                    </a:p>
                  </a:txBody>
                  <a:tcPr marL="41479" marR="41479" marT="0" marB="0"/>
                </a:tc>
              </a:tr>
              <a:tr h="359036">
                <a:tc>
                  <a:txBody>
                    <a:bodyPr/>
                    <a:lstStyle/>
                    <a:p>
                      <a:pPr marL="0" marR="0" algn="just">
                        <a:spcBef>
                          <a:spcPts val="0"/>
                        </a:spcBef>
                        <a:spcAft>
                          <a:spcPts val="0"/>
                        </a:spcAft>
                      </a:pPr>
                      <a:r>
                        <a:rPr lang="en-US" sz="1400">
                          <a:effectLst/>
                        </a:rPr>
                        <a:t>Requirement for Success:</a:t>
                      </a:r>
                      <a:endParaRPr lang="en-US" sz="1400">
                        <a:effectLst/>
                        <a:latin typeface="Times New Roman"/>
                        <a:ea typeface="Times New Roman"/>
                      </a:endParaRPr>
                    </a:p>
                  </a:txBody>
                  <a:tcPr marL="41479" marR="41479" marT="0" marB="0"/>
                </a:tc>
                <a:tc>
                  <a:txBody>
                    <a:bodyPr/>
                    <a:lstStyle/>
                    <a:p>
                      <a:pPr marL="0" marR="0">
                        <a:spcBef>
                          <a:spcPts val="0"/>
                        </a:spcBef>
                        <a:spcAft>
                          <a:spcPts val="0"/>
                        </a:spcAft>
                      </a:pPr>
                      <a:r>
                        <a:rPr lang="en-US" sz="1400" dirty="0">
                          <a:effectLst/>
                        </a:rPr>
                        <a:t>The frequency measuring device must read the desired frequency (between 1 to 5 Hz)</a:t>
                      </a:r>
                      <a:endParaRPr lang="en-US" sz="1400" dirty="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a:effectLst/>
                        </a:rPr>
                        <a:t>Actual Results:</a:t>
                      </a:r>
                      <a:endParaRPr lang="en-US" sz="1400">
                        <a:effectLst/>
                        <a:latin typeface="Times New Roman"/>
                        <a:ea typeface="Times New Roman"/>
                      </a:endParaRPr>
                    </a:p>
                  </a:txBody>
                  <a:tcPr marL="41479" marR="41479" marT="0" marB="0"/>
                </a:tc>
                <a:tc>
                  <a:txBody>
                    <a:bodyPr/>
                    <a:lstStyle/>
                    <a:p>
                      <a:pPr marL="0" marR="0">
                        <a:spcBef>
                          <a:spcPts val="0"/>
                        </a:spcBef>
                        <a:spcAft>
                          <a:spcPts val="0"/>
                        </a:spcAft>
                      </a:pPr>
                      <a:r>
                        <a:rPr lang="en-US" sz="1400" dirty="0">
                          <a:effectLst/>
                        </a:rPr>
                        <a:t> </a:t>
                      </a:r>
                      <a:endParaRPr lang="en-US" sz="1400" dirty="0">
                        <a:effectLst/>
                        <a:latin typeface="Times New Roman"/>
                        <a:ea typeface="Times New Roman"/>
                      </a:endParaRPr>
                    </a:p>
                  </a:txBody>
                  <a:tcPr marL="41479" marR="41479" marT="0" marB="0"/>
                </a:tc>
              </a:tr>
              <a:tr h="179518">
                <a:tc>
                  <a:txBody>
                    <a:bodyPr/>
                    <a:lstStyle/>
                    <a:p>
                      <a:pPr marL="0" marR="0" algn="just">
                        <a:spcBef>
                          <a:spcPts val="0"/>
                        </a:spcBef>
                        <a:spcAft>
                          <a:spcPts val="0"/>
                        </a:spcAft>
                      </a:pPr>
                      <a:r>
                        <a:rPr lang="en-US" sz="1400">
                          <a:effectLst/>
                        </a:rPr>
                        <a:t>Reason for Failure:</a:t>
                      </a:r>
                      <a:endParaRPr lang="en-US" sz="1400">
                        <a:effectLst/>
                        <a:latin typeface="Times New Roman"/>
                        <a:ea typeface="Times New Roman"/>
                      </a:endParaRPr>
                    </a:p>
                  </a:txBody>
                  <a:tcPr marL="41479" marR="41479" marT="0" marB="0"/>
                </a:tc>
                <a:tc>
                  <a:txBody>
                    <a:bodyPr/>
                    <a:lstStyle/>
                    <a:p>
                      <a:pPr marL="0" marR="0">
                        <a:spcBef>
                          <a:spcPts val="0"/>
                        </a:spcBef>
                        <a:spcAft>
                          <a:spcPts val="0"/>
                        </a:spcAft>
                      </a:pPr>
                      <a:r>
                        <a:rPr lang="en-US" sz="1400" dirty="0">
                          <a:effectLst/>
                        </a:rPr>
                        <a:t> </a:t>
                      </a:r>
                      <a:endParaRPr lang="en-US" sz="1400" dirty="0">
                        <a:effectLst/>
                        <a:latin typeface="Times New Roman"/>
                        <a:ea typeface="Times New Roman"/>
                      </a:endParaRPr>
                    </a:p>
                  </a:txBody>
                  <a:tcPr marL="41479" marR="41479" marT="0" marB="0"/>
                </a:tc>
              </a:tr>
            </a:tbl>
          </a:graphicData>
        </a:graphic>
      </p:graphicFrame>
    </p:spTree>
    <p:extLst>
      <p:ext uri="{BB962C8B-B14F-4D97-AF65-F5344CB8AC3E}">
        <p14:creationId xmlns:p14="http://schemas.microsoft.com/office/powerpoint/2010/main" val="11390896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33363186"/>
              </p:ext>
            </p:extLst>
          </p:nvPr>
        </p:nvGraphicFramePr>
        <p:xfrm>
          <a:off x="304800" y="762000"/>
          <a:ext cx="8458200" cy="5440680"/>
        </p:xfrm>
        <a:graphic>
          <a:graphicData uri="http://schemas.openxmlformats.org/drawingml/2006/table">
            <a:tbl>
              <a:tblPr firstRow="1" firstCol="1" bandRow="1">
                <a:tableStyleId>{5C22544A-7EE6-4342-B048-85BDC9FD1C3A}</a:tableStyleId>
              </a:tblPr>
              <a:tblGrid>
                <a:gridCol w="4229100"/>
                <a:gridCol w="4229100"/>
              </a:tblGrid>
              <a:tr h="304800">
                <a:tc>
                  <a:txBody>
                    <a:bodyPr/>
                    <a:lstStyle/>
                    <a:p>
                      <a:pPr marL="0" marR="0" algn="just">
                        <a:spcBef>
                          <a:spcPts val="0"/>
                        </a:spcBef>
                        <a:spcAft>
                          <a:spcPts val="0"/>
                        </a:spcAft>
                      </a:pPr>
                      <a:endParaRPr lang="en-US" sz="1500" dirty="0">
                        <a:effectLst/>
                      </a:endParaRPr>
                    </a:p>
                  </a:txBody>
                  <a:tcPr marL="38007" marR="38007" marT="0" marB="0"/>
                </a:tc>
                <a:tc>
                  <a:txBody>
                    <a:bodyPr/>
                    <a:lstStyle/>
                    <a:p>
                      <a:pPr marL="0" marR="0">
                        <a:spcBef>
                          <a:spcPts val="0"/>
                        </a:spcBef>
                        <a:spcAft>
                          <a:spcPts val="0"/>
                        </a:spcAft>
                      </a:pPr>
                      <a:r>
                        <a:rPr lang="en-US" sz="1500" dirty="0">
                          <a:effectLst/>
                        </a:rPr>
                        <a:t>Wave Generator, Motor Drivers, Raspberry Pi</a:t>
                      </a:r>
                      <a:endParaRPr lang="en-US" sz="1500" dirty="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Tester Name: </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 </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Test Date: </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TBD</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Test Time: </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TBD</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Test Location: </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Engineering School or Warehouse</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Tester ID No: </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 </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dirty="0">
                          <a:effectLst/>
                        </a:rPr>
                        <a:t>Test No: </a:t>
                      </a: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 </a:t>
                      </a:r>
                      <a:endParaRPr lang="en-US" sz="1500">
                        <a:effectLst/>
                        <a:latin typeface="Times New Roman"/>
                        <a:ea typeface="Times New Roman"/>
                      </a:endParaRPr>
                    </a:p>
                  </a:txBody>
                  <a:tcPr marL="38007" marR="38007" marT="0" marB="0"/>
                </a:tc>
              </a:tr>
              <a:tr h="169333">
                <a:tc>
                  <a:txBody>
                    <a:bodyPr/>
                    <a:lstStyle/>
                    <a:p>
                      <a:pPr marL="0" marR="0" algn="just">
                        <a:spcBef>
                          <a:spcPts val="0"/>
                        </a:spcBef>
                        <a:spcAft>
                          <a:spcPts val="0"/>
                        </a:spcAft>
                      </a:pPr>
                      <a:r>
                        <a:rPr lang="en-US" sz="1500" dirty="0" smtClean="0">
                          <a:effectLst/>
                          <a:latin typeface="Times New Roman"/>
                          <a:ea typeface="Times New Roman"/>
                        </a:rPr>
                        <a:t>Test</a:t>
                      </a:r>
                      <a:r>
                        <a:rPr lang="en-US" sz="1500" baseline="0" dirty="0" smtClean="0">
                          <a:effectLst/>
                          <a:latin typeface="Times New Roman"/>
                          <a:ea typeface="Times New Roman"/>
                        </a:rPr>
                        <a:t> Objective</a:t>
                      </a: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kumimoji="0" lang="en-US" sz="1500" kern="1200" dirty="0" smtClean="0">
                          <a:solidFill>
                            <a:schemeClr val="dk1"/>
                          </a:solidFill>
                          <a:effectLst/>
                          <a:latin typeface="+mn-lt"/>
                          <a:ea typeface="+mn-ea"/>
                          <a:cs typeface="+mn-cs"/>
                        </a:rPr>
                        <a:t>This is a test to implement the code for the wave generator into the GUI and have it run producing the correct wave frequency. </a:t>
                      </a:r>
                      <a:endParaRPr lang="en-US" sz="1500" dirty="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Test Type: Test</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 </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dirty="0">
                          <a:effectLst/>
                        </a:rPr>
                        <a:t>Test Result:</a:t>
                      </a: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 </a:t>
                      </a:r>
                      <a:endParaRPr lang="en-US" sz="1500">
                        <a:effectLst/>
                        <a:latin typeface="Times New Roman"/>
                        <a:ea typeface="Times New Roman"/>
                      </a:endParaRPr>
                    </a:p>
                  </a:txBody>
                  <a:tcPr marL="38007" marR="38007" marT="0" marB="0"/>
                </a:tc>
              </a:tr>
              <a:tr h="1935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500" b="1" kern="1200" dirty="0" smtClean="0">
                          <a:solidFill>
                            <a:schemeClr val="lt1"/>
                          </a:solidFill>
                          <a:effectLst/>
                          <a:latin typeface="+mn-lt"/>
                          <a:ea typeface="+mn-ea"/>
                          <a:cs typeface="+mn-cs"/>
                        </a:rPr>
                        <a:t>Test Description/Requirements:</a:t>
                      </a:r>
                    </a:p>
                    <a:p>
                      <a:pPr marL="0" marR="0" algn="just">
                        <a:spcBef>
                          <a:spcPts val="0"/>
                        </a:spcBef>
                        <a:spcAft>
                          <a:spcPts val="0"/>
                        </a:spcAft>
                      </a:pP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kumimoji="0" lang="en-US" sz="1500" kern="1200" dirty="0" smtClean="0">
                          <a:solidFill>
                            <a:schemeClr val="dk1"/>
                          </a:solidFill>
                          <a:effectLst/>
                          <a:latin typeface="+mn-lt"/>
                          <a:ea typeface="+mn-ea"/>
                          <a:cs typeface="+mn-cs"/>
                        </a:rPr>
                        <a:t>Change the range of the frequency from 1 to 5Hz while in the GUI</a:t>
                      </a:r>
                      <a:endParaRPr lang="en-US" sz="1500" dirty="0">
                        <a:effectLst/>
                        <a:latin typeface="Times New Roman"/>
                        <a:ea typeface="Times New Roman"/>
                      </a:endParaRPr>
                    </a:p>
                  </a:txBody>
                  <a:tcPr marL="38007" marR="38007" marT="0" marB="0"/>
                </a:tc>
              </a:tr>
              <a:tr h="338666">
                <a:tc>
                  <a:txBody>
                    <a:bodyPr/>
                    <a:lstStyle/>
                    <a:p>
                      <a:pPr marL="0" marR="0" algn="just">
                        <a:spcBef>
                          <a:spcPts val="0"/>
                        </a:spcBef>
                        <a:spcAft>
                          <a:spcPts val="0"/>
                        </a:spcAft>
                      </a:pPr>
                      <a:r>
                        <a:rPr lang="en-US" sz="1500" dirty="0">
                          <a:effectLst/>
                        </a:rPr>
                        <a:t>Anticipated Results:</a:t>
                      </a: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The ripple generator will be able to generate ripples with a frequency from 1 to 5Hz from the input of a frequency</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Requirement for Success:</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dirty="0">
                          <a:effectLst/>
                        </a:rPr>
                        <a:t>The frequency measuring device must read the desired frequency (between 1 to 5 Hz)</a:t>
                      </a:r>
                      <a:endParaRPr lang="en-US" sz="1500" dirty="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Actual Results:</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dirty="0">
                          <a:effectLst/>
                        </a:rPr>
                        <a:t> </a:t>
                      </a:r>
                      <a:endParaRPr lang="en-US" sz="1500" dirty="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a:effectLst/>
                        </a:rPr>
                        <a:t>Reason for Failure:</a:t>
                      </a:r>
                      <a:endParaRPr lang="en-US" sz="1500">
                        <a:effectLst/>
                        <a:latin typeface="Times New Roman"/>
                        <a:ea typeface="Times New Roman"/>
                      </a:endParaRPr>
                    </a:p>
                  </a:txBody>
                  <a:tcPr marL="38007" marR="38007" marT="0" marB="0"/>
                </a:tc>
                <a:tc>
                  <a:txBody>
                    <a:bodyPr/>
                    <a:lstStyle/>
                    <a:p>
                      <a:pPr marL="0" marR="0">
                        <a:spcBef>
                          <a:spcPts val="0"/>
                        </a:spcBef>
                        <a:spcAft>
                          <a:spcPts val="0"/>
                        </a:spcAft>
                      </a:pPr>
                      <a:r>
                        <a:rPr lang="en-US" sz="1500">
                          <a:effectLst/>
                        </a:rPr>
                        <a:t> </a:t>
                      </a:r>
                      <a:endParaRPr lang="en-US" sz="1500">
                        <a:effectLst/>
                        <a:latin typeface="Times New Roman"/>
                        <a:ea typeface="Times New Roman"/>
                      </a:endParaRPr>
                    </a:p>
                  </a:txBody>
                  <a:tcPr marL="38007" marR="38007" marT="0" marB="0"/>
                </a:tc>
              </a:tr>
              <a:tr h="193524">
                <a:tc>
                  <a:txBody>
                    <a:bodyPr/>
                    <a:lstStyle/>
                    <a:p>
                      <a:pPr marL="0" marR="0" algn="just">
                        <a:spcBef>
                          <a:spcPts val="0"/>
                        </a:spcBef>
                        <a:spcAft>
                          <a:spcPts val="0"/>
                        </a:spcAft>
                      </a:pPr>
                      <a:r>
                        <a:rPr lang="en-US" sz="1500" dirty="0">
                          <a:effectLst/>
                        </a:rPr>
                        <a:t>Recommended Fix:</a:t>
                      </a: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lang="en-US" sz="1500" dirty="0">
                          <a:effectLst/>
                        </a:rPr>
                        <a:t> </a:t>
                      </a:r>
                      <a:endParaRPr lang="en-US" sz="1500" dirty="0">
                        <a:effectLst/>
                        <a:latin typeface="Times New Roman"/>
                        <a:ea typeface="Times New Roman"/>
                      </a:endParaRPr>
                    </a:p>
                  </a:txBody>
                  <a:tcPr marL="38007" marR="38007" marT="0" marB="0"/>
                </a:tc>
              </a:tr>
              <a:tr h="335280">
                <a:tc>
                  <a:txBody>
                    <a:bodyPr/>
                    <a:lstStyle/>
                    <a:p>
                      <a:pPr marL="0" marR="0" algn="just">
                        <a:spcBef>
                          <a:spcPts val="0"/>
                        </a:spcBef>
                        <a:spcAft>
                          <a:spcPts val="0"/>
                        </a:spcAft>
                      </a:pPr>
                      <a:r>
                        <a:rPr lang="en-US" sz="1500" dirty="0">
                          <a:effectLst/>
                        </a:rPr>
                        <a:t>Other Comments:</a:t>
                      </a:r>
                      <a:endParaRPr lang="en-US" sz="1500" dirty="0">
                        <a:effectLst/>
                        <a:latin typeface="Times New Roman"/>
                        <a:ea typeface="Times New Roman"/>
                      </a:endParaRPr>
                    </a:p>
                  </a:txBody>
                  <a:tcPr marL="38007" marR="38007" marT="0" marB="0"/>
                </a:tc>
                <a:tc>
                  <a:txBody>
                    <a:bodyPr/>
                    <a:lstStyle/>
                    <a:p>
                      <a:pPr marL="0" marR="0">
                        <a:spcBef>
                          <a:spcPts val="0"/>
                        </a:spcBef>
                        <a:spcAft>
                          <a:spcPts val="0"/>
                        </a:spcAft>
                      </a:pPr>
                      <a:r>
                        <a:rPr lang="en-US" sz="1500" dirty="0">
                          <a:effectLst/>
                        </a:rPr>
                        <a:t> </a:t>
                      </a:r>
                      <a:endParaRPr lang="en-US" sz="1500" dirty="0">
                        <a:effectLst/>
                        <a:latin typeface="Times New Roman"/>
                        <a:ea typeface="Times New Roman"/>
                      </a:endParaRPr>
                    </a:p>
                  </a:txBody>
                  <a:tcPr marL="38007" marR="38007" marT="0" marB="0"/>
                </a:tc>
              </a:tr>
            </a:tbl>
          </a:graphicData>
        </a:graphic>
      </p:graphicFrame>
      <p:sp>
        <p:nvSpPr>
          <p:cNvPr id="4" name="Footer Placeholder 3"/>
          <p:cNvSpPr>
            <a:spLocks noGrp="1"/>
          </p:cNvSpPr>
          <p:nvPr>
            <p:ph type="ftr" sz="quarter" idx="11"/>
          </p:nvPr>
        </p:nvSpPr>
        <p:spPr>
          <a:xfrm>
            <a:off x="2438400" y="6492875"/>
            <a:ext cx="3352800" cy="365125"/>
          </a:xfrm>
        </p:spPr>
        <p:txBody>
          <a:bodyPr/>
          <a:lstStyle/>
          <a:p>
            <a:r>
              <a:rPr lang="en-US" smtClean="0"/>
              <a:t>Speaker: Joel Watson</a:t>
            </a:r>
            <a:endParaRPr lang="en-US"/>
          </a:p>
        </p:txBody>
      </p:sp>
      <p:sp>
        <p:nvSpPr>
          <p:cNvPr id="8" name="TextBox 7"/>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31</a:t>
            </a:fld>
            <a:endParaRPr lang="en-US" sz="1500" dirty="0"/>
          </a:p>
        </p:txBody>
      </p:sp>
    </p:spTree>
    <p:extLst>
      <p:ext uri="{BB962C8B-B14F-4D97-AF65-F5344CB8AC3E}">
        <p14:creationId xmlns:p14="http://schemas.microsoft.com/office/powerpoint/2010/main" val="1397275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98474" y="1219200"/>
            <a:ext cx="9045526" cy="5227637"/>
          </a:xfrm>
          <a:prstGeom prst="rect">
            <a:avLst/>
          </a:prstGeom>
        </p:spPr>
      </p:pic>
      <p:sp>
        <p:nvSpPr>
          <p:cNvPr id="4" name="Footer Placeholder 3"/>
          <p:cNvSpPr>
            <a:spLocks noGrp="1"/>
          </p:cNvSpPr>
          <p:nvPr>
            <p:ph type="ftr" sz="quarter" idx="11"/>
          </p:nvPr>
        </p:nvSpPr>
        <p:spPr/>
        <p:txBody>
          <a:bodyPr/>
          <a:lstStyle/>
          <a:p>
            <a:r>
              <a:rPr lang="en-US" smtClean="0"/>
              <a:t>Speaker: Joel Watson</a:t>
            </a:r>
            <a:endParaRPr lang="en-US"/>
          </a:p>
        </p:txBody>
      </p:sp>
      <p:sp>
        <p:nvSpPr>
          <p:cNvPr id="6" name="TextBox 5"/>
          <p:cNvSpPr txBox="1"/>
          <p:nvPr/>
        </p:nvSpPr>
        <p:spPr>
          <a:xfrm>
            <a:off x="685800" y="308372"/>
            <a:ext cx="7086600" cy="830997"/>
          </a:xfrm>
          <a:prstGeom prst="rect">
            <a:avLst/>
          </a:prstGeom>
          <a:noFill/>
        </p:spPr>
        <p:txBody>
          <a:bodyPr wrap="square" rtlCol="0">
            <a:spAutoFit/>
          </a:bodyPr>
          <a:lstStyle/>
          <a:p>
            <a:r>
              <a:rPr lang="en-US" sz="4800" dirty="0" smtClean="0"/>
              <a:t>Gantt Chart</a:t>
            </a:r>
            <a:endParaRPr lang="en-US" sz="4800" dirty="0"/>
          </a:p>
        </p:txBody>
      </p:sp>
      <p:sp>
        <p:nvSpPr>
          <p:cNvPr id="7" name="TextBox 6"/>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32</a:t>
            </a:fld>
            <a:endParaRPr lang="en-US" sz="1500" dirty="0"/>
          </a:p>
        </p:txBody>
      </p:sp>
    </p:spTree>
    <p:extLst>
      <p:ext uri="{BB962C8B-B14F-4D97-AF65-F5344CB8AC3E}">
        <p14:creationId xmlns:p14="http://schemas.microsoft.com/office/powerpoint/2010/main" val="110089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228600" y="1066800"/>
            <a:ext cx="8763000" cy="5380037"/>
          </a:xfrm>
          <a:prstGeom prst="rect">
            <a:avLst/>
          </a:prstGeom>
        </p:spPr>
      </p:pic>
      <p:sp>
        <p:nvSpPr>
          <p:cNvPr id="4" name="Footer Placeholder 3"/>
          <p:cNvSpPr>
            <a:spLocks noGrp="1"/>
          </p:cNvSpPr>
          <p:nvPr>
            <p:ph type="ftr" sz="quarter" idx="11"/>
          </p:nvPr>
        </p:nvSpPr>
        <p:spPr/>
        <p:txBody>
          <a:bodyPr/>
          <a:lstStyle/>
          <a:p>
            <a:r>
              <a:rPr lang="en-US" smtClean="0"/>
              <a:t>Speaker: Joel Watson</a:t>
            </a:r>
            <a:endParaRPr lang="en-US"/>
          </a:p>
        </p:txBody>
      </p:sp>
      <p:sp>
        <p:nvSpPr>
          <p:cNvPr id="6" name="TextBox 5"/>
          <p:cNvSpPr txBox="1"/>
          <p:nvPr/>
        </p:nvSpPr>
        <p:spPr>
          <a:xfrm>
            <a:off x="685800" y="308372"/>
            <a:ext cx="7086600" cy="830997"/>
          </a:xfrm>
          <a:prstGeom prst="rect">
            <a:avLst/>
          </a:prstGeom>
          <a:noFill/>
        </p:spPr>
        <p:txBody>
          <a:bodyPr wrap="square" rtlCol="0">
            <a:spAutoFit/>
          </a:bodyPr>
          <a:lstStyle/>
          <a:p>
            <a:r>
              <a:rPr lang="en-US" sz="4800" dirty="0" smtClean="0"/>
              <a:t>Gantt Chart</a:t>
            </a:r>
            <a:endParaRPr lang="en-US" sz="4800" dirty="0"/>
          </a:p>
        </p:txBody>
      </p:sp>
      <p:sp>
        <p:nvSpPr>
          <p:cNvPr id="7" name="TextBox 6"/>
          <p:cNvSpPr txBox="1"/>
          <p:nvPr/>
        </p:nvSpPr>
        <p:spPr>
          <a:xfrm>
            <a:off x="8686800" y="6477000"/>
            <a:ext cx="382944" cy="323165"/>
          </a:xfrm>
          <a:prstGeom prst="rect">
            <a:avLst/>
          </a:prstGeom>
          <a:noFill/>
        </p:spPr>
        <p:txBody>
          <a:bodyPr wrap="none" rtlCol="0">
            <a:spAutoFit/>
          </a:bodyPr>
          <a:lstStyle/>
          <a:p>
            <a:fld id="{95683250-CABC-4D2E-9FB9-ECB5D16CF900}" type="slidenum">
              <a:rPr lang="en-US" sz="1500"/>
              <a:pPr/>
              <a:t>33</a:t>
            </a:fld>
            <a:endParaRPr lang="en-US" sz="1500" dirty="0"/>
          </a:p>
        </p:txBody>
      </p:sp>
    </p:spTree>
    <p:extLst>
      <p:ext uri="{BB962C8B-B14F-4D97-AF65-F5344CB8AC3E}">
        <p14:creationId xmlns:p14="http://schemas.microsoft.com/office/powerpoint/2010/main" val="377362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1143000" y="685800"/>
            <a:ext cx="6781800" cy="5837237"/>
          </a:xfrm>
          <a:prstGeom prst="rect">
            <a:avLst/>
          </a:prstGeom>
        </p:spPr>
      </p:pic>
      <p:sp>
        <p:nvSpPr>
          <p:cNvPr id="4" name="Footer Placeholder 3"/>
          <p:cNvSpPr>
            <a:spLocks noGrp="1"/>
          </p:cNvSpPr>
          <p:nvPr>
            <p:ph type="ftr" sz="quarter" idx="11"/>
          </p:nvPr>
        </p:nvSpPr>
        <p:spPr/>
        <p:txBody>
          <a:bodyPr/>
          <a:lstStyle/>
          <a:p>
            <a:r>
              <a:rPr lang="en-US" smtClean="0"/>
              <a:t>Speaker: Joel Watson</a:t>
            </a:r>
            <a:endParaRPr lang="en-US"/>
          </a:p>
        </p:txBody>
      </p:sp>
      <p:sp>
        <p:nvSpPr>
          <p:cNvPr id="6" name="TextBox 5"/>
          <p:cNvSpPr txBox="1"/>
          <p:nvPr/>
        </p:nvSpPr>
        <p:spPr>
          <a:xfrm>
            <a:off x="685800" y="0"/>
            <a:ext cx="7239000" cy="707886"/>
          </a:xfrm>
          <a:prstGeom prst="rect">
            <a:avLst/>
          </a:prstGeom>
          <a:noFill/>
        </p:spPr>
        <p:txBody>
          <a:bodyPr wrap="square" rtlCol="0">
            <a:spAutoFit/>
          </a:bodyPr>
          <a:lstStyle/>
          <a:p>
            <a:r>
              <a:rPr lang="en-US" sz="4000" dirty="0" smtClean="0"/>
              <a:t>Team Schedule</a:t>
            </a:r>
            <a:endParaRPr lang="en-US" sz="4000" dirty="0"/>
          </a:p>
        </p:txBody>
      </p:sp>
      <p:sp>
        <p:nvSpPr>
          <p:cNvPr id="7" name="TextBox 6"/>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34</a:t>
            </a:fld>
            <a:endParaRPr lang="en-US" sz="1500" dirty="0"/>
          </a:p>
        </p:txBody>
      </p:sp>
    </p:spTree>
    <p:extLst>
      <p:ext uri="{BB962C8B-B14F-4D97-AF65-F5344CB8AC3E}">
        <p14:creationId xmlns:p14="http://schemas.microsoft.com/office/powerpoint/2010/main" val="330852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Speaker: Joel Watson</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30513009"/>
              </p:ext>
            </p:extLst>
          </p:nvPr>
        </p:nvGraphicFramePr>
        <p:xfrm>
          <a:off x="304800" y="798731"/>
          <a:ext cx="8382000" cy="5603201"/>
        </p:xfrm>
        <a:graphic>
          <a:graphicData uri="http://schemas.openxmlformats.org/drawingml/2006/table">
            <a:tbl>
              <a:tblPr firstRow="1" bandRow="1">
                <a:tableStyleId>{5C22544A-7EE6-4342-B048-85BDC9FD1C3A}</a:tableStyleId>
              </a:tblPr>
              <a:tblGrid>
                <a:gridCol w="2514600"/>
                <a:gridCol w="1752600"/>
                <a:gridCol w="1676400"/>
                <a:gridCol w="2438400"/>
              </a:tblGrid>
              <a:tr h="465654">
                <a:tc>
                  <a:txBody>
                    <a:bodyPr/>
                    <a:lstStyle/>
                    <a:p>
                      <a:r>
                        <a:rPr lang="en-US" dirty="0" smtClean="0"/>
                        <a:t>Engineers</a:t>
                      </a:r>
                      <a:endParaRPr lang="en-US" dirty="0"/>
                    </a:p>
                  </a:txBody>
                  <a:tcPr/>
                </a:tc>
                <a:tc>
                  <a:txBody>
                    <a:bodyPr/>
                    <a:lstStyle/>
                    <a:p>
                      <a:r>
                        <a:rPr lang="en-US" dirty="0" smtClean="0"/>
                        <a:t>Billable</a:t>
                      </a:r>
                      <a:r>
                        <a:rPr lang="en-US" baseline="0" dirty="0" smtClean="0"/>
                        <a:t> Hours</a:t>
                      </a:r>
                      <a:endParaRPr lang="en-US" dirty="0"/>
                    </a:p>
                  </a:txBody>
                  <a:tcPr/>
                </a:tc>
                <a:tc>
                  <a:txBody>
                    <a:bodyPr/>
                    <a:lstStyle/>
                    <a:p>
                      <a:r>
                        <a:rPr lang="en-US" dirty="0" smtClean="0"/>
                        <a:t>Hourly Pay</a:t>
                      </a:r>
                      <a:endParaRPr lang="en-US" dirty="0"/>
                    </a:p>
                  </a:txBody>
                  <a:tcPr/>
                </a:tc>
                <a:tc>
                  <a:txBody>
                    <a:bodyPr/>
                    <a:lstStyle/>
                    <a:p>
                      <a:r>
                        <a:rPr lang="en-US" dirty="0" smtClean="0"/>
                        <a:t>Total</a:t>
                      </a:r>
                      <a:r>
                        <a:rPr lang="en-US" baseline="0" dirty="0" smtClean="0"/>
                        <a:t> Pay</a:t>
                      </a:r>
                      <a:endParaRPr lang="en-US" dirty="0"/>
                    </a:p>
                  </a:txBody>
                  <a:tcPr/>
                </a:tc>
              </a:tr>
              <a:tr h="350993">
                <a:tc>
                  <a:txBody>
                    <a:bodyPr/>
                    <a:lstStyle/>
                    <a:p>
                      <a:r>
                        <a:rPr lang="en-US" dirty="0" smtClean="0"/>
                        <a:t>Eva </a:t>
                      </a:r>
                      <a:r>
                        <a:rPr lang="en-US" dirty="0" err="1" smtClean="0"/>
                        <a:t>Ulibarri</a:t>
                      </a:r>
                      <a:endParaRPr lang="en-US" dirty="0"/>
                    </a:p>
                  </a:txBody>
                  <a:tcPr/>
                </a:tc>
                <a:tc>
                  <a:txBody>
                    <a:bodyPr/>
                    <a:lstStyle/>
                    <a:p>
                      <a:r>
                        <a:rPr lang="en-US" dirty="0" smtClean="0"/>
                        <a:t>360</a:t>
                      </a:r>
                      <a:endParaRPr lang="en-US" dirty="0"/>
                    </a:p>
                  </a:txBody>
                  <a:tcPr/>
                </a:tc>
                <a:tc>
                  <a:txBody>
                    <a:bodyPr/>
                    <a:lstStyle/>
                    <a:p>
                      <a:r>
                        <a:rPr lang="en-US" dirty="0" smtClean="0"/>
                        <a:t>$30.00</a:t>
                      </a:r>
                      <a:endParaRPr lang="en-US" dirty="0"/>
                    </a:p>
                  </a:txBody>
                  <a:tcPr/>
                </a:tc>
                <a:tc>
                  <a:txBody>
                    <a:bodyPr/>
                    <a:lstStyle/>
                    <a:p>
                      <a:r>
                        <a:rPr lang="en-US" dirty="0" smtClean="0"/>
                        <a:t>$10,800.00</a:t>
                      </a:r>
                      <a:endParaRPr lang="en-US" dirty="0"/>
                    </a:p>
                  </a:txBody>
                  <a:tcPr/>
                </a:tc>
              </a:tr>
              <a:tr h="614237">
                <a:tc>
                  <a:txBody>
                    <a:bodyPr/>
                    <a:lstStyle/>
                    <a:p>
                      <a:r>
                        <a:rPr lang="en-US" dirty="0" smtClean="0"/>
                        <a:t>Stephanie</a:t>
                      </a:r>
                      <a:r>
                        <a:rPr lang="en-US" baseline="0" dirty="0" smtClean="0"/>
                        <a:t> Anderson</a:t>
                      </a:r>
                      <a:endParaRPr lang="en-US" dirty="0"/>
                    </a:p>
                  </a:txBody>
                  <a:tcPr/>
                </a:tc>
                <a:tc>
                  <a:txBody>
                    <a:bodyPr/>
                    <a:lstStyle/>
                    <a:p>
                      <a:r>
                        <a:rPr lang="en-US" dirty="0" smtClean="0"/>
                        <a:t>360</a:t>
                      </a:r>
                      <a:endParaRPr lang="en-US" dirty="0"/>
                    </a:p>
                  </a:txBody>
                  <a:tcPr/>
                </a:tc>
                <a:tc>
                  <a:txBody>
                    <a:bodyPr/>
                    <a:lstStyle/>
                    <a:p>
                      <a:r>
                        <a:rPr lang="en-US" dirty="0" smtClean="0"/>
                        <a:t>$30.00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$10,800.00</a:t>
                      </a:r>
                    </a:p>
                    <a:p>
                      <a:endParaRPr lang="en-US" dirty="0"/>
                    </a:p>
                  </a:txBody>
                  <a:tcPr/>
                </a:tc>
              </a:tr>
              <a:tr h="614237">
                <a:tc>
                  <a:txBody>
                    <a:bodyPr/>
                    <a:lstStyle/>
                    <a:p>
                      <a:r>
                        <a:rPr lang="en-US" dirty="0" smtClean="0"/>
                        <a:t>Joel Watson</a:t>
                      </a:r>
                      <a:endParaRPr lang="en-US" dirty="0"/>
                    </a:p>
                  </a:txBody>
                  <a:tcPr/>
                </a:tc>
                <a:tc>
                  <a:txBody>
                    <a:bodyPr/>
                    <a:lstStyle/>
                    <a:p>
                      <a:r>
                        <a:rPr lang="en-US" dirty="0" smtClean="0"/>
                        <a:t>360</a:t>
                      </a:r>
                      <a:endParaRPr lang="en-US" dirty="0"/>
                    </a:p>
                  </a:txBody>
                  <a:tcPr/>
                </a:tc>
                <a:tc>
                  <a:txBody>
                    <a:bodyPr/>
                    <a:lstStyle/>
                    <a:p>
                      <a:r>
                        <a:rPr lang="en-US" dirty="0" smtClean="0"/>
                        <a:t>$30.00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$10,800.00</a:t>
                      </a:r>
                    </a:p>
                    <a:p>
                      <a:endParaRPr lang="en-US" dirty="0"/>
                    </a:p>
                  </a:txBody>
                  <a:tcPr/>
                </a:tc>
              </a:tr>
              <a:tr h="614237">
                <a:tc>
                  <a:txBody>
                    <a:bodyPr/>
                    <a:lstStyle/>
                    <a:p>
                      <a:r>
                        <a:rPr lang="en-US" dirty="0" err="1" smtClean="0"/>
                        <a:t>Omanayo</a:t>
                      </a:r>
                      <a:r>
                        <a:rPr lang="en-US" dirty="0" smtClean="0"/>
                        <a:t> </a:t>
                      </a:r>
                      <a:r>
                        <a:rPr lang="en-US" dirty="0" err="1" smtClean="0"/>
                        <a:t>Bolufawi</a:t>
                      </a:r>
                      <a:endParaRPr lang="en-US" dirty="0"/>
                    </a:p>
                  </a:txBody>
                  <a:tcPr/>
                </a:tc>
                <a:tc>
                  <a:txBody>
                    <a:bodyPr/>
                    <a:lstStyle/>
                    <a:p>
                      <a:r>
                        <a:rPr lang="en-US" dirty="0" smtClean="0"/>
                        <a:t>360</a:t>
                      </a:r>
                      <a:endParaRPr lang="en-US" dirty="0"/>
                    </a:p>
                  </a:txBody>
                  <a:tcPr/>
                </a:tc>
                <a:tc>
                  <a:txBody>
                    <a:bodyPr/>
                    <a:lstStyle/>
                    <a:p>
                      <a:r>
                        <a:rPr lang="en-US" dirty="0" smtClean="0"/>
                        <a:t>$30.00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$10,800.00</a:t>
                      </a:r>
                    </a:p>
                    <a:p>
                      <a:endParaRPr lang="en-US" dirty="0"/>
                    </a:p>
                  </a:txBody>
                  <a:tcPr/>
                </a:tc>
              </a:tr>
              <a:tr h="614237">
                <a:tc>
                  <a:txBody>
                    <a:bodyPr/>
                    <a:lstStyle/>
                    <a:p>
                      <a:r>
                        <a:rPr lang="en-US" dirty="0" err="1" smtClean="0"/>
                        <a:t>Binh</a:t>
                      </a:r>
                      <a:r>
                        <a:rPr lang="en-US" dirty="0" smtClean="0"/>
                        <a:t> </a:t>
                      </a:r>
                      <a:r>
                        <a:rPr lang="en-US" dirty="0" err="1" smtClean="0"/>
                        <a:t>Vuong</a:t>
                      </a:r>
                      <a:endParaRPr lang="en-US" dirty="0"/>
                    </a:p>
                  </a:txBody>
                  <a:tcPr/>
                </a:tc>
                <a:tc>
                  <a:txBody>
                    <a:bodyPr/>
                    <a:lstStyle/>
                    <a:p>
                      <a:r>
                        <a:rPr lang="en-US" dirty="0" smtClean="0"/>
                        <a:t>360</a:t>
                      </a:r>
                      <a:endParaRPr lang="en-US" dirty="0"/>
                    </a:p>
                  </a:txBody>
                  <a:tcPr/>
                </a:tc>
                <a:tc>
                  <a:txBody>
                    <a:bodyPr/>
                    <a:lstStyle/>
                    <a:p>
                      <a:r>
                        <a:rPr lang="en-US" dirty="0" smtClean="0"/>
                        <a:t>$30.00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$10,800.00</a:t>
                      </a:r>
                    </a:p>
                    <a:p>
                      <a:endParaRPr lang="en-US" dirty="0"/>
                    </a:p>
                  </a:txBody>
                  <a:tcPr/>
                </a:tc>
              </a:tr>
              <a:tr h="350993">
                <a:tc>
                  <a:txBody>
                    <a:bodyPr/>
                    <a:lstStyle/>
                    <a:p>
                      <a:r>
                        <a:rPr lang="en-US" dirty="0" smtClean="0"/>
                        <a:t>Joe </a:t>
                      </a:r>
                      <a:r>
                        <a:rPr lang="en-US" dirty="0" err="1" smtClean="0"/>
                        <a:t>Deleeuw</a:t>
                      </a:r>
                      <a:endParaRPr lang="en-US" dirty="0"/>
                    </a:p>
                  </a:txBody>
                  <a:tcPr/>
                </a:tc>
                <a:tc>
                  <a:txBody>
                    <a:bodyPr/>
                    <a:lstStyle/>
                    <a:p>
                      <a:r>
                        <a:rPr lang="en-US" dirty="0" smtClean="0"/>
                        <a:t>360</a:t>
                      </a:r>
                      <a:endParaRPr lang="en-US" dirty="0"/>
                    </a:p>
                  </a:txBody>
                  <a:tcPr/>
                </a:tc>
                <a:tc>
                  <a:txBody>
                    <a:bodyPr/>
                    <a:lstStyle/>
                    <a:p>
                      <a:r>
                        <a:rPr lang="en-US" dirty="0" smtClean="0"/>
                        <a:t>$30.00</a:t>
                      </a:r>
                      <a:endParaRPr lang="en-US" dirty="0"/>
                    </a:p>
                  </a:txBody>
                  <a:tcPr/>
                </a:tc>
                <a:tc>
                  <a:txBody>
                    <a:bodyPr/>
                    <a:lstStyle/>
                    <a:p>
                      <a:r>
                        <a:rPr lang="en-US" dirty="0" smtClean="0"/>
                        <a:t>$10,800.00</a:t>
                      </a:r>
                      <a:endParaRPr lang="en-US" dirty="0"/>
                    </a:p>
                  </a:txBody>
                  <a:tcPr/>
                </a:tc>
              </a:tr>
              <a:tr h="465654">
                <a:tc>
                  <a:txBody>
                    <a:bodyPr/>
                    <a:lstStyle/>
                    <a:p>
                      <a:r>
                        <a:rPr lang="en-US" dirty="0" smtClean="0"/>
                        <a:t>Personnel Subtotal</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$64,800.00</a:t>
                      </a:r>
                      <a:endParaRPr lang="en-US" dirty="0"/>
                    </a:p>
                  </a:txBody>
                  <a:tcPr/>
                </a:tc>
              </a:tr>
              <a:tr h="877481">
                <a:tc>
                  <a:txBody>
                    <a:bodyPr/>
                    <a:lstStyle/>
                    <a:p>
                      <a:r>
                        <a:rPr lang="en-US" dirty="0" smtClean="0"/>
                        <a:t>Fringe</a:t>
                      </a:r>
                      <a:r>
                        <a:rPr lang="en-US" baseline="0" dirty="0" smtClean="0"/>
                        <a:t> Benefits</a:t>
                      </a:r>
                      <a:endParaRPr lang="en-US" dirty="0"/>
                    </a:p>
                  </a:txBody>
                  <a:tcPr/>
                </a:tc>
                <a:tc>
                  <a:txBody>
                    <a:bodyPr/>
                    <a:lstStyle/>
                    <a:p>
                      <a:endParaRPr lang="en-US" dirty="0"/>
                    </a:p>
                  </a:txBody>
                  <a:tcPr/>
                </a:tc>
                <a:tc>
                  <a:txBody>
                    <a:bodyPr/>
                    <a:lstStyle/>
                    <a:p>
                      <a:r>
                        <a:rPr lang="en-US" dirty="0" smtClean="0"/>
                        <a:t>29% of Personnel Subtotal</a:t>
                      </a:r>
                      <a:endParaRPr lang="en-US" dirty="0"/>
                    </a:p>
                  </a:txBody>
                  <a:tcPr/>
                </a:tc>
                <a:tc>
                  <a:txBody>
                    <a:bodyPr/>
                    <a:lstStyle/>
                    <a:p>
                      <a:r>
                        <a:rPr lang="en-US" dirty="0" smtClean="0"/>
                        <a:t>$18,792.00</a:t>
                      </a:r>
                      <a:endParaRPr lang="en-US" dirty="0"/>
                    </a:p>
                  </a:txBody>
                  <a:tcPr/>
                </a:tc>
              </a:tr>
              <a:tr h="465654">
                <a:tc>
                  <a:txBody>
                    <a:bodyPr/>
                    <a:lstStyle/>
                    <a:p>
                      <a:r>
                        <a:rPr lang="en-US" dirty="0" smtClean="0"/>
                        <a:t>Total Pay</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$83,592.00</a:t>
                      </a:r>
                      <a:endParaRPr lang="en-US" dirty="0"/>
                    </a:p>
                  </a:txBody>
                  <a:tcPr/>
                </a:tc>
              </a:tr>
            </a:tbl>
          </a:graphicData>
        </a:graphic>
      </p:graphicFrame>
      <p:sp>
        <p:nvSpPr>
          <p:cNvPr id="6" name="TextBox 5"/>
          <p:cNvSpPr txBox="1"/>
          <p:nvPr/>
        </p:nvSpPr>
        <p:spPr>
          <a:xfrm>
            <a:off x="838200" y="152400"/>
            <a:ext cx="7620000" cy="646331"/>
          </a:xfrm>
          <a:prstGeom prst="rect">
            <a:avLst/>
          </a:prstGeom>
          <a:noFill/>
        </p:spPr>
        <p:txBody>
          <a:bodyPr wrap="square" rtlCol="0">
            <a:spAutoFit/>
          </a:bodyPr>
          <a:lstStyle/>
          <a:p>
            <a:r>
              <a:rPr lang="en-US" sz="3600" dirty="0" smtClean="0"/>
              <a:t>Budget</a:t>
            </a:r>
            <a:endParaRPr lang="en-US" sz="3600" dirty="0"/>
          </a:p>
        </p:txBody>
      </p:sp>
      <p:sp>
        <p:nvSpPr>
          <p:cNvPr id="7" name="TextBox 6"/>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35</a:t>
            </a:fld>
            <a:endParaRPr lang="en-US" sz="1500" dirty="0"/>
          </a:p>
        </p:txBody>
      </p:sp>
    </p:spTree>
    <p:extLst>
      <p:ext uri="{BB962C8B-B14F-4D97-AF65-F5344CB8AC3E}">
        <p14:creationId xmlns:p14="http://schemas.microsoft.com/office/powerpoint/2010/main" val="4173629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Expenses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7113702"/>
              </p:ext>
            </p:extLst>
          </p:nvPr>
        </p:nvGraphicFramePr>
        <p:xfrm>
          <a:off x="152400" y="1447800"/>
          <a:ext cx="8763000" cy="4987487"/>
        </p:xfrm>
        <a:graphic>
          <a:graphicData uri="http://schemas.openxmlformats.org/drawingml/2006/table">
            <a:tbl>
              <a:tblPr firstRow="1" firstCol="1" bandRow="1">
                <a:tableStyleId>{5C22544A-7EE6-4342-B048-85BDC9FD1C3A}</a:tableStyleId>
              </a:tblPr>
              <a:tblGrid>
                <a:gridCol w="3733800"/>
                <a:gridCol w="1268093"/>
                <a:gridCol w="2352123"/>
                <a:gridCol w="1408984"/>
              </a:tblGrid>
              <a:tr h="387685">
                <a:tc>
                  <a:txBody>
                    <a:bodyPr/>
                    <a:lstStyle/>
                    <a:p>
                      <a:pPr marL="0" marR="0">
                        <a:spcBef>
                          <a:spcPts val="0"/>
                        </a:spcBef>
                        <a:spcAft>
                          <a:spcPts val="0"/>
                        </a:spcAft>
                      </a:pPr>
                      <a:r>
                        <a:rPr lang="en-US" sz="2000" dirty="0">
                          <a:effectLst/>
                        </a:rPr>
                        <a:t>Expenses</a:t>
                      </a:r>
                      <a:endParaRPr lang="en-US" sz="2000" dirty="0">
                        <a:effectLst/>
                        <a:latin typeface="Times New Roman"/>
                        <a:ea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r>
              <a:tr h="325654">
                <a:tc>
                  <a:txBody>
                    <a:bodyPr/>
                    <a:lstStyle/>
                    <a:p>
                      <a:pPr marL="0" marR="0">
                        <a:spcBef>
                          <a:spcPts val="0"/>
                        </a:spcBef>
                        <a:spcAft>
                          <a:spcPts val="0"/>
                        </a:spcAft>
                      </a:pPr>
                      <a:r>
                        <a:rPr lang="en-US" sz="2000">
                          <a:effectLst/>
                        </a:rPr>
                        <a:t>Items</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Quantity</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Per Unit</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Total Price</a:t>
                      </a:r>
                      <a:endParaRPr lang="en-US" sz="2000">
                        <a:effectLst/>
                        <a:latin typeface="Times New Roman"/>
                        <a:ea typeface="Times New Roman"/>
                      </a:endParaRPr>
                    </a:p>
                  </a:txBody>
                  <a:tcPr marL="68580" marR="68580" marT="0" marB="0"/>
                </a:tc>
              </a:tr>
              <a:tr h="325654">
                <a:tc>
                  <a:txBody>
                    <a:bodyPr/>
                    <a:lstStyle/>
                    <a:p>
                      <a:pPr marL="0" marR="0">
                        <a:spcBef>
                          <a:spcPts val="0"/>
                        </a:spcBef>
                        <a:spcAft>
                          <a:spcPts val="0"/>
                        </a:spcAft>
                      </a:pPr>
                      <a:r>
                        <a:rPr lang="en-US" sz="2000">
                          <a:effectLst/>
                        </a:rPr>
                        <a:t>Extension of USB Cable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$10</a:t>
                      </a:r>
                      <a:endParaRPr lang="en-US" sz="2000">
                        <a:effectLst/>
                        <a:latin typeface="Times New Roman"/>
                        <a:ea typeface="Times New Roman"/>
                      </a:endParaRPr>
                    </a:p>
                  </a:txBody>
                  <a:tcPr marL="68580" marR="68580" marT="0" marB="0"/>
                </a:tc>
              </a:tr>
              <a:tr h="325654">
                <a:tc>
                  <a:txBody>
                    <a:bodyPr/>
                    <a:lstStyle/>
                    <a:p>
                      <a:pPr marL="0" marR="0">
                        <a:spcBef>
                          <a:spcPts val="0"/>
                        </a:spcBef>
                        <a:spcAft>
                          <a:spcPts val="0"/>
                        </a:spcAft>
                      </a:pPr>
                      <a:r>
                        <a:rPr lang="en-US" sz="2000">
                          <a:effectLst/>
                        </a:rPr>
                        <a:t>Plastic for Weatherproof Boxes</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$28 per sheet</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$28</a:t>
                      </a:r>
                      <a:endParaRPr lang="en-US" sz="2000">
                        <a:effectLst/>
                        <a:latin typeface="Times New Roman"/>
                        <a:ea typeface="Times New Roman"/>
                      </a:endParaRPr>
                    </a:p>
                  </a:txBody>
                  <a:tcPr marL="68580" marR="68580" marT="0" marB="0"/>
                </a:tc>
              </a:tr>
              <a:tr h="325654">
                <a:tc>
                  <a:txBody>
                    <a:bodyPr/>
                    <a:lstStyle/>
                    <a:p>
                      <a:endParaRPr lang="en-US" sz="2000" dirty="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r>
              <a:tr h="325654">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pPr marL="0" marR="0">
                        <a:spcBef>
                          <a:spcPts val="0"/>
                        </a:spcBef>
                        <a:spcAft>
                          <a:spcPts val="0"/>
                        </a:spcAft>
                      </a:pPr>
                      <a:r>
                        <a:rPr lang="en-US" sz="2000">
                          <a:effectLst/>
                        </a:rPr>
                        <a:t>Expenses Total</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$38</a:t>
                      </a:r>
                      <a:endParaRPr lang="en-US" sz="2000">
                        <a:effectLst/>
                        <a:latin typeface="Times New Roman"/>
                        <a:ea typeface="Times New Roman"/>
                      </a:endParaRPr>
                    </a:p>
                  </a:txBody>
                  <a:tcPr marL="68580" marR="68580" marT="0" marB="0"/>
                </a:tc>
              </a:tr>
              <a:tr h="325654">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r>
              <a:tr h="325654">
                <a:tc>
                  <a:txBody>
                    <a:bodyPr/>
                    <a:lstStyle/>
                    <a:p>
                      <a:endParaRPr lang="en-US" sz="2000" dirty="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r>
              <a:tr h="325654">
                <a:tc>
                  <a:txBody>
                    <a:bodyPr/>
                    <a:lstStyle/>
                    <a:p>
                      <a:pPr marL="0" marR="0">
                        <a:spcBef>
                          <a:spcPts val="0"/>
                        </a:spcBef>
                        <a:spcAft>
                          <a:spcPts val="0"/>
                        </a:spcAft>
                      </a:pPr>
                      <a:r>
                        <a:rPr lang="en-US" sz="2000">
                          <a:effectLst/>
                        </a:rPr>
                        <a:t>Total Direct Costs</a:t>
                      </a:r>
                      <a:endParaRPr lang="en-US" sz="2000">
                        <a:effectLst/>
                        <a:latin typeface="Times New Roman"/>
                        <a:ea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pPr marL="0" marR="0">
                        <a:spcBef>
                          <a:spcPts val="0"/>
                        </a:spcBef>
                        <a:spcAft>
                          <a:spcPts val="0"/>
                        </a:spcAft>
                      </a:pPr>
                      <a:r>
                        <a:rPr lang="en-US" sz="2000">
                          <a:effectLst/>
                        </a:rPr>
                        <a:t>(Personnel + Expenses)</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smtClean="0">
                          <a:effectLst/>
                        </a:rPr>
                        <a:t>$64,838</a:t>
                      </a:r>
                      <a:endParaRPr lang="en-US" sz="2000" dirty="0">
                        <a:effectLst/>
                        <a:latin typeface="Times New Roman"/>
                        <a:ea typeface="Times New Roman"/>
                      </a:endParaRPr>
                    </a:p>
                  </a:txBody>
                  <a:tcPr marL="68580" marR="68580" marT="0" marB="0"/>
                </a:tc>
              </a:tr>
              <a:tr h="325654">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r>
              <a:tr h="387685">
                <a:tc>
                  <a:txBody>
                    <a:bodyPr/>
                    <a:lstStyle/>
                    <a:p>
                      <a:pPr marL="0" marR="0">
                        <a:spcBef>
                          <a:spcPts val="0"/>
                        </a:spcBef>
                        <a:spcAft>
                          <a:spcPts val="0"/>
                        </a:spcAft>
                      </a:pPr>
                      <a:r>
                        <a:rPr lang="en-US" sz="2000">
                          <a:effectLst/>
                        </a:rPr>
                        <a:t>Overhead Costs</a:t>
                      </a:r>
                      <a:endParaRPr lang="en-US" sz="2000">
                        <a:effectLst/>
                        <a:latin typeface="Times New Roman"/>
                        <a:ea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pPr marL="0" marR="0">
                        <a:spcBef>
                          <a:spcPts val="0"/>
                        </a:spcBef>
                        <a:spcAft>
                          <a:spcPts val="0"/>
                        </a:spcAft>
                      </a:pPr>
                      <a:r>
                        <a:rPr lang="en-US" sz="2000">
                          <a:effectLst/>
                        </a:rPr>
                        <a:t>45% of Direct Costs</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a:t>
                      </a:r>
                      <a:r>
                        <a:rPr lang="en-US" sz="2000" dirty="0" smtClean="0">
                          <a:effectLst/>
                        </a:rPr>
                        <a:t>29,177.10</a:t>
                      </a:r>
                      <a:endParaRPr lang="en-US" sz="2000" dirty="0">
                        <a:effectLst/>
                        <a:latin typeface="Times New Roman"/>
                        <a:ea typeface="Times New Roman"/>
                      </a:endParaRPr>
                    </a:p>
                  </a:txBody>
                  <a:tcPr marL="68580" marR="68580" marT="0" marB="0"/>
                </a:tc>
              </a:tr>
              <a:tr h="325654">
                <a:tc>
                  <a:txBody>
                    <a:bodyPr/>
                    <a:lstStyle/>
                    <a:p>
                      <a:pPr marL="0" marR="0">
                        <a:spcBef>
                          <a:spcPts val="0"/>
                        </a:spcBef>
                        <a:spcAft>
                          <a:spcPts val="0"/>
                        </a:spcAft>
                      </a:pPr>
                      <a:r>
                        <a:rPr lang="en-US" sz="2000">
                          <a:effectLst/>
                        </a:rPr>
                        <a:t>Total Budget</a:t>
                      </a:r>
                      <a:endParaRPr lang="en-US" sz="2000">
                        <a:effectLst/>
                        <a:latin typeface="Times New Roman"/>
                        <a:ea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dirty="0">
                        <a:effectLst/>
                        <a:latin typeface="Times New Roman"/>
                      </a:endParaRPr>
                    </a:p>
                  </a:txBody>
                  <a:tcPr marL="68580" marR="68580" marT="0" marB="0"/>
                </a:tc>
                <a:tc>
                  <a:txBody>
                    <a:bodyPr/>
                    <a:lstStyle/>
                    <a:p>
                      <a:endParaRPr lang="en-US" sz="2000">
                        <a:effectLst/>
                        <a:latin typeface="Times New Roman"/>
                      </a:endParaRPr>
                    </a:p>
                  </a:txBody>
                  <a:tcPr marL="68580" marR="68580" marT="0" marB="0"/>
                </a:tc>
              </a:tr>
              <a:tr h="387685">
                <a:tc>
                  <a:txBody>
                    <a:bodyPr/>
                    <a:lstStyle/>
                    <a:p>
                      <a:pPr marL="0" marR="0">
                        <a:spcBef>
                          <a:spcPts val="0"/>
                        </a:spcBef>
                        <a:spcAft>
                          <a:spcPts val="0"/>
                        </a:spcAft>
                      </a:pPr>
                      <a:r>
                        <a:rPr lang="en-US" sz="2000">
                          <a:effectLst/>
                        </a:rPr>
                        <a:t>Total Project Cost</a:t>
                      </a:r>
                      <a:endParaRPr lang="en-US" sz="2000">
                        <a:effectLst/>
                        <a:latin typeface="Times New Roman"/>
                        <a:ea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endParaRPr lang="en-US" sz="2000">
                        <a:effectLst/>
                        <a:latin typeface="Times New Roman"/>
                      </a:endParaRPr>
                    </a:p>
                  </a:txBody>
                  <a:tcPr marL="68580" marR="68580" marT="0" marB="0"/>
                </a:tc>
                <a:tc>
                  <a:txBody>
                    <a:bodyPr/>
                    <a:lstStyle/>
                    <a:p>
                      <a:pPr marL="0" marR="0" algn="r">
                        <a:spcBef>
                          <a:spcPts val="0"/>
                        </a:spcBef>
                        <a:spcAft>
                          <a:spcPts val="0"/>
                        </a:spcAft>
                      </a:pPr>
                      <a:r>
                        <a:rPr lang="en-US" sz="2000" dirty="0" smtClean="0">
                          <a:effectLst/>
                        </a:rPr>
                        <a:t>$94,015.10</a:t>
                      </a:r>
                      <a:endParaRPr lang="en-US" sz="2000" dirty="0">
                        <a:effectLst/>
                        <a:latin typeface="Times New Roman"/>
                        <a:ea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Speaker: Joel Watson</a:t>
            </a:r>
            <a:endParaRPr lang="en-US"/>
          </a:p>
        </p:txBody>
      </p:sp>
      <p:sp>
        <p:nvSpPr>
          <p:cNvPr id="6" name="TextBox 5"/>
          <p:cNvSpPr txBox="1"/>
          <p:nvPr/>
        </p:nvSpPr>
        <p:spPr>
          <a:xfrm>
            <a:off x="8686800" y="6488668"/>
            <a:ext cx="382944" cy="323165"/>
          </a:xfrm>
          <a:prstGeom prst="rect">
            <a:avLst/>
          </a:prstGeom>
          <a:noFill/>
        </p:spPr>
        <p:txBody>
          <a:bodyPr wrap="none" rtlCol="0">
            <a:spAutoFit/>
          </a:bodyPr>
          <a:lstStyle/>
          <a:p>
            <a:fld id="{95683250-CABC-4D2E-9FB9-ECB5D16CF900}" type="slidenum">
              <a:rPr lang="en-US" sz="1500"/>
              <a:pPr/>
              <a:t>36</a:t>
            </a:fld>
            <a:endParaRPr lang="en-US" sz="1500" dirty="0"/>
          </a:p>
        </p:txBody>
      </p:sp>
    </p:spTree>
    <p:extLst>
      <p:ext uri="{BB962C8B-B14F-4D97-AF65-F5344CB8AC3E}">
        <p14:creationId xmlns:p14="http://schemas.microsoft.com/office/powerpoint/2010/main" val="3324986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389120"/>
          </a:xfrm>
        </p:spPr>
        <p:txBody>
          <a:bodyPr/>
          <a:lstStyle/>
          <a:p>
            <a:pPr marL="0" indent="0" algn="ctr">
              <a:buNone/>
            </a:pPr>
            <a:r>
              <a:rPr lang="en-US" sz="6600" dirty="0" smtClean="0"/>
              <a:t>Questions</a:t>
            </a:r>
          </a:p>
          <a:p>
            <a:endParaRPr lang="en-US" dirty="0"/>
          </a:p>
        </p:txBody>
      </p:sp>
      <p:sp>
        <p:nvSpPr>
          <p:cNvPr id="4" name="Footer Placeholder 3"/>
          <p:cNvSpPr>
            <a:spLocks noGrp="1"/>
          </p:cNvSpPr>
          <p:nvPr>
            <p:ph type="ftr" sz="quarter" idx="11"/>
          </p:nvPr>
        </p:nvSpPr>
        <p:spPr/>
        <p:txBody>
          <a:bodyPr/>
          <a:lstStyle/>
          <a:p>
            <a:r>
              <a:rPr lang="en-US" smtClean="0"/>
              <a:t>Speaker: Joel Watson</a:t>
            </a:r>
            <a:endParaRPr lang="en-US"/>
          </a:p>
        </p:txBody>
      </p:sp>
      <p:sp>
        <p:nvSpPr>
          <p:cNvPr id="5" name="Rectangle 4"/>
          <p:cNvSpPr/>
          <p:nvPr/>
        </p:nvSpPr>
        <p:spPr>
          <a:xfrm>
            <a:off x="3352800" y="1981200"/>
            <a:ext cx="2459228" cy="4708981"/>
          </a:xfrm>
          <a:prstGeom prst="rect">
            <a:avLst/>
          </a:prstGeom>
          <a:noFill/>
        </p:spPr>
        <p:txBody>
          <a:bodyPr wrap="square" lIns="91440" tIns="45720" rIns="91440" bIns="45720">
            <a:spAutoFit/>
          </a:bodyPr>
          <a:lstStyle/>
          <a:p>
            <a:pPr algn="ctr"/>
            <a:r>
              <a:rPr lang="en-US" sz="30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2046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90800"/>
            <a:ext cx="8153400" cy="1676400"/>
          </a:xfrm>
        </p:spPr>
        <p:txBody>
          <a:bodyPr>
            <a:noAutofit/>
          </a:bodyPr>
          <a:lstStyle/>
          <a:p>
            <a:pPr algn="ctr"/>
            <a:r>
              <a:rPr lang="en-US" sz="6600" dirty="0" smtClean="0"/>
              <a:t>OVERALL COMPONENTS</a:t>
            </a:r>
            <a:endParaRPr lang="en-US" sz="6600" dirty="0"/>
          </a:p>
        </p:txBody>
      </p:sp>
      <p:sp>
        <p:nvSpPr>
          <p:cNvPr id="5" name="Slide Number Placeholder 4"/>
          <p:cNvSpPr>
            <a:spLocks noGrp="1"/>
          </p:cNvSpPr>
          <p:nvPr>
            <p:ph type="sldNum" sz="quarter" idx="12"/>
          </p:nvPr>
        </p:nvSpPr>
        <p:spPr/>
        <p:txBody>
          <a:bodyPr/>
          <a:lstStyle/>
          <a:p>
            <a:fld id="{95683250-CABC-4D2E-9FB9-ECB5D16CF900}" type="slidenum">
              <a:rPr lang="en-US" smtClean="0"/>
              <a:t>4</a:t>
            </a:fld>
            <a:endParaRPr lang="en-US"/>
          </a:p>
        </p:txBody>
      </p:sp>
      <p:sp>
        <p:nvSpPr>
          <p:cNvPr id="6" name="Footer Placeholder 3"/>
          <p:cNvSpPr txBox="1">
            <a:spLocks/>
          </p:cNvSpPr>
          <p:nvPr/>
        </p:nvSpPr>
        <p:spPr>
          <a:xfrm>
            <a:off x="5769429" y="6492875"/>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smtClean="0"/>
              <a:t>Speaker: Eva Ulibarri</a:t>
            </a:r>
            <a:endParaRPr lang="en-US" sz="1500" dirty="0"/>
          </a:p>
        </p:txBody>
      </p:sp>
    </p:spTree>
    <p:extLst>
      <p:ext uri="{BB962C8B-B14F-4D97-AF65-F5344CB8AC3E}">
        <p14:creationId xmlns:p14="http://schemas.microsoft.com/office/powerpoint/2010/main" val="90117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fontScale="90000"/>
          </a:bodyPr>
          <a:lstStyle/>
          <a:p>
            <a:pPr algn="l"/>
            <a:r>
              <a:rPr lang="en-US" dirty="0" smtClean="0"/>
              <a:t>Overall Block Diagram of Circuitry</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5</a:t>
            </a:fld>
            <a:endParaRPr lang="en-US"/>
          </a:p>
        </p:txBody>
      </p:sp>
      <p:pic>
        <p:nvPicPr>
          <p:cNvPr id="19" name="Picture 18" descr="block diagram.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600200"/>
            <a:ext cx="6806207" cy="4622800"/>
          </a:xfrm>
          <a:prstGeom prst="rect">
            <a:avLst/>
          </a:prstGeom>
        </p:spPr>
      </p:pic>
    </p:spTree>
    <p:extLst>
      <p:ext uri="{BB962C8B-B14F-4D97-AF65-F5344CB8AC3E}">
        <p14:creationId xmlns:p14="http://schemas.microsoft.com/office/powerpoint/2010/main" val="3494725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r>
              <a:rPr lang="en-US" sz="2700" dirty="0" smtClean="0"/>
              <a:t>We’ve begun minor testing</a:t>
            </a:r>
          </a:p>
          <a:p>
            <a:pPr marL="457200" indent="-457200" algn="l">
              <a:buFont typeface="Arial" panose="020B0604020202020204" pitchFamily="34" charset="0"/>
              <a:buChar char="•"/>
            </a:pPr>
            <a:endParaRPr lang="en-US" sz="2700" dirty="0" smtClean="0"/>
          </a:p>
          <a:p>
            <a:pPr marL="457200" indent="-457200" algn="l">
              <a:buFont typeface="Arial" panose="020B0604020202020204" pitchFamily="34" charset="0"/>
              <a:buChar char="•"/>
            </a:pPr>
            <a:r>
              <a:rPr lang="en-US" sz="2700" dirty="0" smtClean="0"/>
              <a:t>The team </a:t>
            </a:r>
            <a:r>
              <a:rPr lang="en-US" sz="2700" dirty="0" smtClean="0"/>
              <a:t>needs to mount </a:t>
            </a:r>
            <a:r>
              <a:rPr lang="en-US" sz="2700" dirty="0" smtClean="0"/>
              <a:t>the antennas onto the mechanical arm which was assembled by last year’s team</a:t>
            </a:r>
          </a:p>
        </p:txBody>
      </p:sp>
      <p:sp>
        <p:nvSpPr>
          <p:cNvPr id="8"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6</a:t>
            </a:fld>
            <a:endParaRPr lang="en-US"/>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562600" y="1066800"/>
            <a:ext cx="2895600" cy="22098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cstate="screen">
            <a:extLst>
              <a:ext uri="{BEBA8EAE-BF5A-486C-A8C5-ECC9F3942E4B}">
                <a14:imgProps xmlns:a14="http://schemas.microsoft.com/office/drawing/2010/main">
                  <a14:imgLayer r:embed="rId5">
                    <a14:imgEffect>
                      <a14:backgroundRemoval t="3072" b="100000" l="16873" r="99071">
                        <a14:foregroundMark x1="34675" y1="53925" x2="34675" y2="53925"/>
                        <a14:foregroundMark x1="28947" y1="65188" x2="28947" y2="65188"/>
                        <a14:foregroundMark x1="38390" y1="45734" x2="38390" y2="45734"/>
                        <a14:foregroundMark x1="39783" y1="41980" x2="39783" y2="41980"/>
                        <a14:foregroundMark x1="18266" y1="73720" x2="18266" y2="73720"/>
                        <a14:foregroundMark x1="19969" y1="89761" x2="19969" y2="89761"/>
                        <a14:backgroundMark x1="32508" y1="44369" x2="32508" y2="44369"/>
                        <a14:backgroundMark x1="35913" y1="38908" x2="35913" y2="38908"/>
                        <a14:backgroundMark x1="28947" y1="53242" x2="28947" y2="53242"/>
                        <a14:backgroundMark x1="32043" y1="38225" x2="32043" y2="38225"/>
                        <a14:backgroundMark x1="34520" y1="36860" x2="34520" y2="36860"/>
                        <a14:backgroundMark x1="40867" y1="37201" x2="40867" y2="37201"/>
                        <a14:backgroundMark x1="27554" y1="57679" x2="27554" y2="57679"/>
                        <a14:backgroundMark x1="29876" y1="49147" x2="29876" y2="49147"/>
                        <a14:backgroundMark x1="28019" y1="55973" x2="28019" y2="55973"/>
                      </a14:backgroundRemoval>
                    </a14:imgEffect>
                  </a14:imgLayer>
                </a14:imgProps>
              </a:ext>
              <a:ext uri="{28A0092B-C50C-407E-A947-70E740481C1C}">
                <a14:useLocalDpi xmlns:a14="http://schemas.microsoft.com/office/drawing/2010/main"/>
              </a:ext>
            </a:extLst>
          </a:blip>
          <a:srcRect/>
          <a:stretch/>
        </p:blipFill>
        <p:spPr bwMode="auto">
          <a:xfrm rot="10504972">
            <a:off x="4827181" y="3604856"/>
            <a:ext cx="4214035" cy="25791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948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7</a:t>
            </a:fld>
            <a:endParaRPr lang="en-US"/>
          </a:p>
        </p:txBody>
      </p:sp>
      <p:pic>
        <p:nvPicPr>
          <p:cNvPr id="8" name="Picture 7" descr="C:\Users\steph_000\Downloads\FullSizeRender.jpg"/>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1752600"/>
            <a:ext cx="4038600" cy="4343400"/>
          </a:xfrm>
          <a:prstGeom prst="rect">
            <a:avLst/>
          </a:prstGeom>
          <a:noFill/>
          <a:ln>
            <a:noFill/>
          </a:ln>
        </p:spPr>
      </p:pic>
      <p:pic>
        <p:nvPicPr>
          <p:cNvPr id="9" name="Picture 8"/>
          <p:cNvPicPr/>
          <p:nvPr/>
        </p:nvPicPr>
        <p:blipFill rotWithShape="1">
          <a:blip r:embed="rId4" cstate="screen">
            <a:extLst>
              <a:ext uri="{28A0092B-C50C-407E-A947-70E740481C1C}">
                <a14:useLocalDpi xmlns:a14="http://schemas.microsoft.com/office/drawing/2010/main"/>
              </a:ext>
            </a:extLst>
          </a:blip>
          <a:srcRect/>
          <a:stretch/>
        </p:blipFill>
        <p:spPr bwMode="auto">
          <a:xfrm>
            <a:off x="4800600" y="1752600"/>
            <a:ext cx="3817627" cy="4370686"/>
          </a:xfrm>
          <a:prstGeom prst="rect">
            <a:avLst/>
          </a:prstGeom>
          <a:noFill/>
          <a:ln w="9525">
            <a:noFill/>
            <a:miter lim="800000"/>
            <a:headEnd/>
            <a:tailEnd/>
          </a:ln>
        </p:spPr>
      </p:pic>
    </p:spTree>
    <p:extLst>
      <p:ext uri="{BB962C8B-B14F-4D97-AF65-F5344CB8AC3E}">
        <p14:creationId xmlns:p14="http://schemas.microsoft.com/office/powerpoint/2010/main" val="1321743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a:t>The chosen gear motor for the wave generator </a:t>
            </a:r>
            <a:r>
              <a:rPr lang="en-US" dirty="0" smtClean="0"/>
              <a:t>is </a:t>
            </a:r>
            <a:r>
              <a:rPr lang="en-US" dirty="0"/>
              <a:t>12V brushed DC </a:t>
            </a:r>
            <a:endParaRPr lang="en-US" dirty="0" smtClean="0"/>
          </a:p>
          <a:p>
            <a:pPr marL="457200" indent="-457200" algn="l">
              <a:buFont typeface="Arial" panose="020B0604020202020204" pitchFamily="34" charset="0"/>
              <a:buChar char="•"/>
            </a:pPr>
            <a:r>
              <a:rPr lang="en-US" dirty="0" smtClean="0"/>
              <a:t>It </a:t>
            </a:r>
            <a:r>
              <a:rPr lang="en-US" dirty="0" smtClean="0"/>
              <a:t>will generate waves in the longitudinal </a:t>
            </a:r>
            <a:r>
              <a:rPr lang="en-US" dirty="0" smtClean="0"/>
              <a:t>direction</a:t>
            </a:r>
          </a:p>
          <a:p>
            <a:pPr marL="457200" indent="-457200" algn="l">
              <a:buFont typeface="Arial" panose="020B0604020202020204" pitchFamily="34" charset="0"/>
              <a:buChar char="•"/>
            </a:pPr>
            <a:r>
              <a:rPr lang="en-US" dirty="0" smtClean="0"/>
              <a:t>We’ve begun testing on the motor with the wave generator</a:t>
            </a:r>
          </a:p>
          <a:p>
            <a:pPr marL="457200" indent="-457200" algn="l">
              <a:buFont typeface="Arial" panose="020B0604020202020204" pitchFamily="34" charset="0"/>
              <a:buChar char="•"/>
            </a:pPr>
            <a:r>
              <a:rPr lang="en-US" dirty="0" smtClean="0"/>
              <a:t>Working on making functional</a:t>
            </a:r>
            <a:endParaRPr lang="en-US" dirty="0" smtClean="0"/>
          </a:p>
          <a:p>
            <a:pPr marL="457200" indent="-457200" algn="l">
              <a:buFont typeface="Arial" panose="020B0604020202020204" pitchFamily="34" charset="0"/>
              <a:buChar char="•"/>
            </a:pPr>
            <a:endParaRPr lang="en-US" dirty="0"/>
          </a:p>
        </p:txBody>
      </p:sp>
      <p:sp>
        <p:nvSpPr>
          <p:cNvPr id="6" name="Footer Placeholder 3"/>
          <p:cNvSpPr>
            <a:spLocks noGrp="1"/>
          </p:cNvSpPr>
          <p:nvPr>
            <p:ph type="ftr" sz="quarter" idx="11"/>
          </p:nvPr>
        </p:nvSpPr>
        <p:spPr>
          <a:xfrm>
            <a:off x="4953000" y="6492875"/>
            <a:ext cx="3352800" cy="365125"/>
          </a:xfrm>
        </p:spPr>
        <p:txBody>
          <a:bodyPr/>
          <a:lstStyle/>
          <a:p>
            <a:pPr algn="ctr"/>
            <a:r>
              <a:rPr lang="en-US" sz="1500" dirty="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8</a:t>
            </a:fld>
            <a:endParaRPr lang="en-US"/>
          </a:p>
        </p:txBody>
      </p:sp>
      <p:pic>
        <p:nvPicPr>
          <p:cNvPr id="7" name="Picture 6" descr="Picture 8.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0" y="4724400"/>
            <a:ext cx="3365500" cy="1803400"/>
          </a:xfrm>
          <a:prstGeom prst="rect">
            <a:avLst/>
          </a:prstGeom>
          <a:noFill/>
          <a:ln>
            <a:noFill/>
          </a:ln>
        </p:spPr>
      </p:pic>
    </p:spTree>
    <p:extLst>
      <p:ext uri="{BB962C8B-B14F-4D97-AF65-F5344CB8AC3E}">
        <p14:creationId xmlns:p14="http://schemas.microsoft.com/office/powerpoint/2010/main" val="12170954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9</a:t>
            </a:fld>
            <a:endParaRPr lang="en-US"/>
          </a:p>
        </p:txBody>
      </p:sp>
      <p:pic>
        <p:nvPicPr>
          <p:cNvPr id="8" name="Picture 7" descr="image-2.png"/>
          <p:cNvPicPr/>
          <p:nvPr/>
        </p:nvPicPr>
        <p:blipFill rotWithShape="1">
          <a:blip r:embed="rId3" cstate="screen">
            <a:extLst>
              <a:ext uri="{28A0092B-C50C-407E-A947-70E740481C1C}">
                <a14:useLocalDpi xmlns:a14="http://schemas.microsoft.com/office/drawing/2010/main"/>
              </a:ext>
            </a:extLst>
          </a:blip>
          <a:srcRect/>
          <a:stretch/>
        </p:blipFill>
        <p:spPr bwMode="auto">
          <a:xfrm>
            <a:off x="1143000" y="1524000"/>
            <a:ext cx="2971800" cy="5029200"/>
          </a:xfrm>
          <a:prstGeom prst="rect">
            <a:avLst/>
          </a:prstGeom>
          <a:noFill/>
          <a:ln>
            <a:noFill/>
          </a:ln>
          <a:extLst/>
        </p:spPr>
      </p:pic>
      <p:pic>
        <p:nvPicPr>
          <p:cNvPr id="9" name="Content Placeholder 3" descr="image-1.png"/>
          <p:cNvPicPr/>
          <p:nvPr/>
        </p:nvPicPr>
        <p:blipFill rotWithShape="1">
          <a:blip r:embed="rId4" cstate="screen">
            <a:extLst>
              <a:ext uri="{28A0092B-C50C-407E-A947-70E740481C1C}">
                <a14:useLocalDpi xmlns:a14="http://schemas.microsoft.com/office/drawing/2010/main"/>
              </a:ext>
            </a:extLst>
          </a:blip>
          <a:srcRect/>
          <a:stretch/>
        </p:blipFill>
        <p:spPr bwMode="auto">
          <a:xfrm>
            <a:off x="5257800" y="1524000"/>
            <a:ext cx="3200400" cy="4953000"/>
          </a:xfrm>
          <a:prstGeom prst="rect">
            <a:avLst/>
          </a:prstGeom>
          <a:noFill/>
          <a:ln>
            <a:noFill/>
          </a:ln>
          <a:extLst/>
        </p:spPr>
      </p:pic>
    </p:spTree>
    <p:extLst>
      <p:ext uri="{BB962C8B-B14F-4D97-AF65-F5344CB8AC3E}">
        <p14:creationId xmlns:p14="http://schemas.microsoft.com/office/powerpoint/2010/main" val="40023285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2812</TotalTime>
  <Words>2697</Words>
  <Application>Microsoft Macintosh PowerPoint</Application>
  <PresentationFormat>On-screen Show (4:3)</PresentationFormat>
  <Paragraphs>695</Paragraphs>
  <Slides>37</Slides>
  <Notes>19</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37</vt:i4>
      </vt:variant>
    </vt:vector>
  </HeadingPairs>
  <TitlesOfParts>
    <vt:vector size="39" baseType="lpstr">
      <vt:lpstr>Flow</vt:lpstr>
      <vt:lpstr>???</vt:lpstr>
      <vt:lpstr>EEL 4911C Senior Design: E3 Oil Spill Radar Project</vt:lpstr>
      <vt:lpstr>The Design Team</vt:lpstr>
      <vt:lpstr>Team Sponsors</vt:lpstr>
      <vt:lpstr>OVERALL COMPONENTS</vt:lpstr>
      <vt:lpstr>Overall Block Diagram of Circuitry</vt:lpstr>
      <vt:lpstr>Linear Actuator</vt:lpstr>
      <vt:lpstr>Linear Actuator</vt:lpstr>
      <vt:lpstr>Wave Generator</vt:lpstr>
      <vt:lpstr>Wave Generator</vt:lpstr>
      <vt:lpstr>Weather Proof Case</vt:lpstr>
      <vt:lpstr>Programming</vt:lpstr>
      <vt:lpstr>Programming</vt:lpstr>
      <vt:lpstr>RISK ASSESSMENT</vt:lpstr>
      <vt:lpstr>PowerPoint Presentation</vt:lpstr>
      <vt:lpstr>PowerPoint Presentation</vt:lpstr>
      <vt:lpstr>PowerPoint Presentation</vt:lpstr>
      <vt:lpstr>PowerPoint Presentation</vt:lpstr>
      <vt:lpstr>TECHNOLOGIES OR DEVICES NOT COMPLETELY UNDERSTOOD </vt:lpstr>
      <vt:lpstr>Testing</vt:lpstr>
      <vt:lpstr>Linear Actuator</vt:lpstr>
      <vt:lpstr>Linear Actuator</vt:lpstr>
      <vt:lpstr>Power Supply</vt:lpstr>
      <vt:lpstr>Water Proof Cases</vt:lpstr>
      <vt:lpstr>INITIAL DATABASE INSERTION TEST PLAN</vt:lpstr>
      <vt:lpstr>PowerPoint Presentation</vt:lpstr>
      <vt:lpstr>PowerPoint Presentation</vt:lpstr>
      <vt:lpstr>PowerPoint Presentation</vt:lpstr>
      <vt:lpstr>WAVE GENERATOR TESTING PLAN. </vt:lpstr>
      <vt:lpstr>IHIFHSDGVJ</vt:lpstr>
      <vt:lpstr>PowerPoint Presentation</vt:lpstr>
      <vt:lpstr>PowerPoint Presentation</vt:lpstr>
      <vt:lpstr>PowerPoint Presentation</vt:lpstr>
      <vt:lpstr>PowerPoint Presentation</vt:lpstr>
      <vt:lpstr>PowerPoint Presentation</vt:lpstr>
      <vt:lpstr>PowerPoint Presentation</vt:lpstr>
      <vt:lpstr>Expenses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4911C Senior Design: E3 Oil Spill Radar Project</dc:title>
  <dc:creator>steph.anderson19@yahoo.com</dc:creator>
  <cp:lastModifiedBy>Eva Ulibarri</cp:lastModifiedBy>
  <cp:revision>66</cp:revision>
  <dcterms:created xsi:type="dcterms:W3CDTF">2014-09-25T00:56:23Z</dcterms:created>
  <dcterms:modified xsi:type="dcterms:W3CDTF">2015-02-09T21:11:49Z</dcterms:modified>
</cp:coreProperties>
</file>